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7" r:id="rId2"/>
    <p:sldId id="256" r:id="rId3"/>
    <p:sldId id="311" r:id="rId4"/>
    <p:sldId id="290" r:id="rId5"/>
    <p:sldId id="259" r:id="rId6"/>
    <p:sldId id="261" r:id="rId7"/>
    <p:sldId id="291" r:id="rId8"/>
    <p:sldId id="292" r:id="rId9"/>
    <p:sldId id="269" r:id="rId10"/>
    <p:sldId id="297" r:id="rId11"/>
    <p:sldId id="296" r:id="rId12"/>
    <p:sldId id="295" r:id="rId13"/>
    <p:sldId id="293" r:id="rId14"/>
    <p:sldId id="270" r:id="rId15"/>
    <p:sldId id="263" r:id="rId16"/>
    <p:sldId id="267" r:id="rId17"/>
    <p:sldId id="299" r:id="rId18"/>
    <p:sldId id="260" r:id="rId19"/>
    <p:sldId id="273" r:id="rId20"/>
    <p:sldId id="275" r:id="rId21"/>
    <p:sldId id="276" r:id="rId22"/>
    <p:sldId id="298" r:id="rId23"/>
    <p:sldId id="306" r:id="rId24"/>
    <p:sldId id="310" r:id="rId25"/>
    <p:sldId id="294" r:id="rId26"/>
    <p:sldId id="307" r:id="rId27"/>
    <p:sldId id="272" r:id="rId28"/>
    <p:sldId id="308" r:id="rId29"/>
    <p:sldId id="312" r:id="rId30"/>
    <p:sldId id="289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36"/>
    <p:restoredTop sz="94681"/>
  </p:normalViewPr>
  <p:slideViewPr>
    <p:cSldViewPr snapToGrid="0" snapToObjects="1">
      <p:cViewPr varScale="1">
        <p:scale>
          <a:sx n="80" d="100"/>
          <a:sy n="80" d="100"/>
        </p:scale>
        <p:origin x="200" y="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917883-2490-7E4F-BA06-B25CAF8DC224}" type="datetimeFigureOut">
              <a:rPr lang="fr-FR" smtClean="0"/>
              <a:t>01/11/2019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9B3DC-1AAA-1445-9CAA-E5ACF40FAB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4584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Exemple d’un anti acide dans la douleur ulcéreuse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A9AAF-CE12-6E44-B098-4DCDA0EE858A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5729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27CCE9-7E78-6345-9C3B-8F140D5BF8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50AE143-9C51-6442-8B38-8DB40EF72E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EB06BF-E9BA-4646-8476-046A3E199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97548-4257-9F4B-AEBA-A2EA27B88CF3}" type="datetimeFigureOut">
              <a:rPr lang="fr-FR" smtClean="0"/>
              <a:t>01/11/2019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DF55E7-97F2-EA46-8579-09BA427DC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553128-FEB3-CA4E-A51B-F47B16F44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A748-AADA-4241-BEB9-4FA7ECD6AC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5455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807B3-69C7-2A4A-A0C9-3F159DC9D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F9118F7-DCBB-D94F-A459-AB9793DC5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E148A0-26AE-AB47-9980-4647D3CA0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97548-4257-9F4B-AEBA-A2EA27B88CF3}" type="datetimeFigureOut">
              <a:rPr lang="fr-FR" smtClean="0"/>
              <a:t>01/11/2019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6B1A29-95C7-3847-BCFC-E47735B85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1F21C0-C16B-A64E-BF7F-05C19192A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A748-AADA-4241-BEB9-4FA7ECD6AC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1388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4BD1186-BB92-D441-A815-64F77658F9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A4220A1-BE0E-CD4B-A59E-AFDAB93F80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5CE4FA-4C18-4843-A7DE-A469E18A5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97548-4257-9F4B-AEBA-A2EA27B88CF3}" type="datetimeFigureOut">
              <a:rPr lang="fr-FR" smtClean="0"/>
              <a:t>01/11/2019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30BD94-4FB5-A64D-9205-CAB698BA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2C32FA-161F-E245-AFBB-6F27FD797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A748-AADA-4241-BEB9-4FA7ECD6AC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7558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A92C07-A0D5-9A42-A07F-86842BCEF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F2DE10-0028-B541-A153-36074E96FB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2C2DC4-EB4F-994F-AA92-F36CB659E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97548-4257-9F4B-AEBA-A2EA27B88CF3}" type="datetimeFigureOut">
              <a:rPr lang="fr-FR" smtClean="0"/>
              <a:t>01/11/2019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247467-87E1-FF4B-8814-84EDB224D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AA9C1D-D463-954A-B63D-79E34CC64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A748-AADA-4241-BEB9-4FA7ECD6AC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637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C2AB30-9C54-A240-9E61-661A01AFB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F971B1-6E5B-7B48-A416-057A49794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B0770B-26AF-6C4C-98CA-F2897F250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97548-4257-9F4B-AEBA-A2EA27B88CF3}" type="datetimeFigureOut">
              <a:rPr lang="fr-FR" smtClean="0"/>
              <a:t>01/11/2019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667F2B-DDD7-A54E-866D-90F8A2A3D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2D5F5E-632A-EF45-85D2-86099B224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A748-AADA-4241-BEB9-4FA7ECD6AC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1696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6CE0FB-8B7C-ED4B-9568-64681E40E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5E7353-5691-D44B-9E9F-D70C02DDFB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C897354-3AB9-B747-A254-5D385B6D4F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07F478E-E539-BD4C-8126-B5819DDEB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97548-4257-9F4B-AEBA-A2EA27B88CF3}" type="datetimeFigureOut">
              <a:rPr lang="fr-FR" smtClean="0"/>
              <a:t>01/11/2019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89479E2-6F92-C747-8258-65991E933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3ED33E7-EC11-E140-AFD9-D496EFE57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A748-AADA-4241-BEB9-4FA7ECD6AC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7540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D73800-1273-F74E-A5B2-C557BCF24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C7814F6-68AC-A64A-BD75-8303F98D8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F772026-891E-3847-8991-92DE40D0C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705284C-AB4B-AA4F-991B-F87B16AA8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15591BF-4582-B241-88BC-157D2B54FE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B19E9AC-88F9-3F4F-85CD-457075A77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97548-4257-9F4B-AEBA-A2EA27B88CF3}" type="datetimeFigureOut">
              <a:rPr lang="fr-FR" smtClean="0"/>
              <a:t>01/11/2019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86C200E-FD38-754D-BAC2-42956857F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F76F1F2-6C9D-E24D-9664-1DADBBD97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A748-AADA-4241-BEB9-4FA7ECD6AC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2653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55F691-92CB-F643-AE01-C4BBEE6DB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9698C6A-FD20-3E41-9DDB-B67F725F7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97548-4257-9F4B-AEBA-A2EA27B88CF3}" type="datetimeFigureOut">
              <a:rPr lang="fr-FR" smtClean="0"/>
              <a:t>01/11/2019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C6DB7FD-ABA8-B54B-AABD-3A6E282F6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91CC4D2-727F-DB4D-83BA-C5122D93B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A748-AADA-4241-BEB9-4FA7ECD6AC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1753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35BC677-3F53-A84A-8318-3789491AA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97548-4257-9F4B-AEBA-A2EA27B88CF3}" type="datetimeFigureOut">
              <a:rPr lang="fr-FR" smtClean="0"/>
              <a:t>01/11/2019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1376B28-DC57-3642-9FAD-C5A7C4512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1430570-39BA-5D4E-9BD1-48E571D4A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A748-AADA-4241-BEB9-4FA7ECD6AC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5490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430D0B-18E4-8E4D-B303-767B85D5C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4F35AB-E6C2-F94C-A124-D05CA8E4B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6695A04-1113-1842-AC28-58A74DFA35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34DD057-A70D-6C41-B7C9-7EBCFB70C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97548-4257-9F4B-AEBA-A2EA27B88CF3}" type="datetimeFigureOut">
              <a:rPr lang="fr-FR" smtClean="0"/>
              <a:t>01/11/2019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ADB3B80-24CD-1247-AF82-5228FFE48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3EC5D1C-47C2-D64F-8C7E-CFEE54044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A748-AADA-4241-BEB9-4FA7ECD6AC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674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9736D7-9497-D843-8D82-6CF71C3D0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6C3CBA2-FD6D-2D4C-845C-478396F6A2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8362185-DC6C-C243-9CC4-712BA91F87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8253624-3B29-124F-85A2-0DC2728A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97548-4257-9F4B-AEBA-A2EA27B88CF3}" type="datetimeFigureOut">
              <a:rPr lang="fr-FR" smtClean="0"/>
              <a:t>01/11/2019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367F61B-9F2F-6B4A-9569-211323AFE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6B3E968-AD4C-2247-83DA-6C298D6AE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4A748-AADA-4241-BEB9-4FA7ECD6AC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3128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C265559-3BC4-0946-936E-F94A4F6B3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04BB453-1C85-5047-9CA7-AC5B57341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3E68DC-B76A-C846-A662-3238593779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97548-4257-9F4B-AEBA-A2EA27B88CF3}" type="datetimeFigureOut">
              <a:rPr lang="fr-FR" smtClean="0"/>
              <a:t>01/11/2019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234AE6-83C8-8441-821A-A60299BCF8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9927CF-3F0B-0841-9D48-E4E161ADD6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4A748-AADA-4241-BEB9-4FA7ECD6AC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092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png"/><Relationship Id="rId18" Type="http://schemas.openxmlformats.org/officeDocument/2006/relationships/image" Target="../media/image48.jpeg"/><Relationship Id="rId26" Type="http://schemas.openxmlformats.org/officeDocument/2006/relationships/image" Target="../media/image56.emf"/><Relationship Id="rId3" Type="http://schemas.openxmlformats.org/officeDocument/2006/relationships/image" Target="../media/image33.png"/><Relationship Id="rId21" Type="http://schemas.openxmlformats.org/officeDocument/2006/relationships/image" Target="../media/image51.jpeg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17" Type="http://schemas.openxmlformats.org/officeDocument/2006/relationships/image" Target="../media/image47.jpeg"/><Relationship Id="rId25" Type="http://schemas.openxmlformats.org/officeDocument/2006/relationships/image" Target="../media/image55.jpeg"/><Relationship Id="rId2" Type="http://schemas.openxmlformats.org/officeDocument/2006/relationships/image" Target="../media/image32.png"/><Relationship Id="rId16" Type="http://schemas.openxmlformats.org/officeDocument/2006/relationships/image" Target="../media/image46.jpeg"/><Relationship Id="rId20" Type="http://schemas.openxmlformats.org/officeDocument/2006/relationships/image" Target="../media/image50.jpeg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24" Type="http://schemas.openxmlformats.org/officeDocument/2006/relationships/image" Target="../media/image54.jpeg"/><Relationship Id="rId5" Type="http://schemas.openxmlformats.org/officeDocument/2006/relationships/image" Target="../media/image35.jpeg"/><Relationship Id="rId15" Type="http://schemas.openxmlformats.org/officeDocument/2006/relationships/image" Target="../media/image45.png"/><Relationship Id="rId23" Type="http://schemas.openxmlformats.org/officeDocument/2006/relationships/image" Target="../media/image53.jpeg"/><Relationship Id="rId28" Type="http://schemas.openxmlformats.org/officeDocument/2006/relationships/image" Target="../media/image58.emf"/><Relationship Id="rId10" Type="http://schemas.openxmlformats.org/officeDocument/2006/relationships/image" Target="../media/image40.png"/><Relationship Id="rId19" Type="http://schemas.openxmlformats.org/officeDocument/2006/relationships/image" Target="../media/image49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emf"/><Relationship Id="rId22" Type="http://schemas.openxmlformats.org/officeDocument/2006/relationships/image" Target="../media/image52.jpeg"/><Relationship Id="rId27" Type="http://schemas.openxmlformats.org/officeDocument/2006/relationships/image" Target="../media/image57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835" y="3318997"/>
            <a:ext cx="2164080" cy="345166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8F91044-06A4-8F41-92A1-2B22C04D4D1B}"/>
              </a:ext>
            </a:extLst>
          </p:cNvPr>
          <p:cNvSpPr txBox="1"/>
          <p:nvPr/>
        </p:nvSpPr>
        <p:spPr>
          <a:xfrm>
            <a:off x="1524000" y="284205"/>
            <a:ext cx="9144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rgbClr val="002060"/>
                </a:solidFill>
              </a:rPr>
              <a:t>PLACEBO-CI, NOCEBO-LÀ</a:t>
            </a:r>
          </a:p>
          <a:p>
            <a:pPr algn="ctr"/>
            <a:r>
              <a:rPr lang="fr-FR" sz="4000" dirty="0">
                <a:solidFill>
                  <a:srgbClr val="002060"/>
                </a:solidFill>
              </a:rPr>
              <a:t>Un phénomène ubiquitaire et universel</a:t>
            </a:r>
          </a:p>
          <a:p>
            <a:pPr algn="ctr"/>
            <a:r>
              <a:rPr lang="fr-FR" sz="3200" dirty="0">
                <a:solidFill>
                  <a:srgbClr val="002060"/>
                </a:solidFill>
              </a:rPr>
              <a:t>Patrick LEMOINE, MD, PhD, HDR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6D73AD1-DE60-1B4B-ABA8-7B3E93954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569" y="3318996"/>
            <a:ext cx="3539004" cy="35390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5A906A9-FC40-AB4F-A3DE-C11167471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4683" y="2204008"/>
            <a:ext cx="2063815" cy="313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1231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9F481B-C9FE-1D45-8BF2-608BC23A9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</p:spPr>
        <p:txBody>
          <a:bodyPr>
            <a:normAutofit/>
          </a:bodyPr>
          <a:lstStyle/>
          <a:p>
            <a:pPr algn="ctr"/>
            <a:r>
              <a:rPr lang="fr-FR" sz="9600" b="1" dirty="0">
                <a:solidFill>
                  <a:srgbClr val="002060"/>
                </a:solidFill>
              </a:rPr>
              <a:t>Chanter à placebo</a:t>
            </a:r>
            <a:br>
              <a:rPr lang="fr-FR" sz="8000" b="1" dirty="0">
                <a:solidFill>
                  <a:srgbClr val="002060"/>
                </a:solidFill>
              </a:rPr>
            </a:br>
            <a:br>
              <a:rPr lang="fr-FR" sz="8000" b="1" dirty="0">
                <a:solidFill>
                  <a:srgbClr val="002060"/>
                </a:solidFill>
              </a:rPr>
            </a:br>
            <a:br>
              <a:rPr lang="fr-FR" sz="8000" b="1" dirty="0">
                <a:solidFill>
                  <a:srgbClr val="002060"/>
                </a:solidFill>
              </a:rPr>
            </a:br>
            <a:br>
              <a:rPr lang="fr-FR" sz="8000" b="1" dirty="0">
                <a:solidFill>
                  <a:srgbClr val="002060"/>
                </a:solidFill>
              </a:rPr>
            </a:br>
            <a:r>
              <a:rPr lang="fr-FR" sz="5300" dirty="0">
                <a:solidFill>
                  <a:srgbClr val="002060"/>
                </a:solidFill>
              </a:rPr>
              <a:t>Les pleureuses sont des </a:t>
            </a:r>
            <a:r>
              <a:rPr lang="fr-FR" sz="5300" b="1" dirty="0">
                <a:solidFill>
                  <a:srgbClr val="FF0000"/>
                </a:solidFill>
              </a:rPr>
              <a:t>menteuses</a:t>
            </a:r>
            <a:r>
              <a:rPr lang="fr-FR" sz="53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8B29FAF-A4FA-6142-AB98-80852D051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262" y="2023603"/>
            <a:ext cx="5909475" cy="327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7043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DB53C6-838A-3446-A578-C0FDCDDB5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7201"/>
            <a:ext cx="12192000" cy="5245768"/>
          </a:xfrm>
        </p:spPr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Satyre </a:t>
            </a:r>
            <a:r>
              <a:rPr lang="fr-FR" b="1" dirty="0" err="1">
                <a:solidFill>
                  <a:srgbClr val="002060"/>
                </a:solidFill>
              </a:rPr>
              <a:t>Ménipée</a:t>
            </a:r>
            <a:r>
              <a:rPr lang="fr-FR" b="1" dirty="0">
                <a:solidFill>
                  <a:srgbClr val="002060"/>
                </a:solidFill>
              </a:rPr>
              <a:t> (1594) </a:t>
            </a:r>
            <a:br>
              <a:rPr lang="fr-FR" b="1" dirty="0">
                <a:solidFill>
                  <a:srgbClr val="002060"/>
                </a:solidFill>
              </a:rPr>
            </a:br>
            <a:r>
              <a:rPr lang="fr-FR" b="1" dirty="0" err="1">
                <a:solidFill>
                  <a:srgbClr val="002060"/>
                </a:solidFill>
              </a:rPr>
              <a:t>Higuiero</a:t>
            </a:r>
            <a:r>
              <a:rPr lang="fr-FR" b="1" dirty="0">
                <a:solidFill>
                  <a:srgbClr val="002060"/>
                </a:solidFill>
              </a:rPr>
              <a:t> de l’</a:t>
            </a:r>
            <a:r>
              <a:rPr lang="fr-FR" b="1" dirty="0" err="1">
                <a:solidFill>
                  <a:srgbClr val="002060"/>
                </a:solidFill>
              </a:rPr>
              <a:t>Inferno</a:t>
            </a:r>
            <a:r>
              <a:rPr lang="fr-FR" b="1" dirty="0">
                <a:solidFill>
                  <a:srgbClr val="002060"/>
                </a:solidFill>
              </a:rPr>
              <a:t> ou « Catholicon composé »</a:t>
            </a:r>
            <a:br>
              <a:rPr lang="fr-FR" b="1" dirty="0">
                <a:solidFill>
                  <a:srgbClr val="002060"/>
                </a:solidFill>
              </a:rPr>
            </a:br>
            <a:r>
              <a:rPr lang="fr-FR" b="1" dirty="0">
                <a:solidFill>
                  <a:srgbClr val="002060"/>
                </a:solidFill>
              </a:rPr>
              <a:t>***</a:t>
            </a:r>
            <a:br>
              <a:rPr lang="fr-FR" b="1" dirty="0">
                <a:solidFill>
                  <a:srgbClr val="002060"/>
                </a:solidFill>
              </a:rPr>
            </a:br>
            <a:r>
              <a:rPr lang="fr-FR" b="1" dirty="0">
                <a:solidFill>
                  <a:srgbClr val="002060"/>
                </a:solidFill>
              </a:rPr>
              <a:t>**</a:t>
            </a:r>
            <a:br>
              <a:rPr lang="fr-FR" b="1" dirty="0">
                <a:solidFill>
                  <a:srgbClr val="002060"/>
                </a:solidFill>
              </a:rPr>
            </a:br>
            <a:r>
              <a:rPr lang="fr-FR" b="1" dirty="0">
                <a:solidFill>
                  <a:srgbClr val="002060"/>
                </a:solidFill>
              </a:rPr>
              <a:t>*</a:t>
            </a:r>
            <a:br>
              <a:rPr lang="fr-FR" b="1" dirty="0">
                <a:solidFill>
                  <a:srgbClr val="002060"/>
                </a:solidFill>
              </a:rPr>
            </a:br>
            <a:br>
              <a:rPr lang="fr-FR" b="1" dirty="0">
                <a:solidFill>
                  <a:srgbClr val="002060"/>
                </a:solidFill>
              </a:rPr>
            </a:br>
            <a:r>
              <a:rPr lang="fr-FR" b="1" dirty="0">
                <a:solidFill>
                  <a:srgbClr val="002060"/>
                </a:solidFill>
              </a:rPr>
              <a:t>Dans les contes de Canterbury où Chaucer nomme Placebo son courtier sycophante (mouchard) </a:t>
            </a:r>
          </a:p>
        </p:txBody>
      </p:sp>
    </p:spTree>
    <p:extLst>
      <p:ext uri="{BB962C8B-B14F-4D97-AF65-F5344CB8AC3E}">
        <p14:creationId xmlns:p14="http://schemas.microsoft.com/office/powerpoint/2010/main" val="3082771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b="1" dirty="0"/>
              <a:t>PLACEBO EN HABITS DE COURTISAN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682" y="1690688"/>
            <a:ext cx="6054636" cy="505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42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E948F1-D81C-4C46-B75A-D12574A08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6000" b="1" dirty="0"/>
              <a:t>Corvisart</a:t>
            </a:r>
            <a:br>
              <a:rPr lang="fr-FR" b="1" dirty="0"/>
            </a:br>
            <a:r>
              <a:rPr lang="fr-FR" b="1" dirty="0"/>
              <a:t>Mica </a:t>
            </a:r>
            <a:r>
              <a:rPr lang="fr-FR" b="1" dirty="0" err="1"/>
              <a:t>panis</a:t>
            </a:r>
            <a:endParaRPr lang="fr-FR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3AF9DE-BE91-7B4D-98FF-93426AA54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46D3742-A5E8-5942-A70B-37B1853BC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828" y="2547798"/>
            <a:ext cx="5895540" cy="344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02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435" y="1524000"/>
            <a:ext cx="8206154" cy="5334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PLACEBO MET UNE BLOUSE BLANCHE</a:t>
            </a:r>
          </a:p>
        </p:txBody>
      </p:sp>
    </p:spTree>
    <p:extLst>
      <p:ext uri="{BB962C8B-B14F-4D97-AF65-F5344CB8AC3E}">
        <p14:creationId xmlns:p14="http://schemas.microsoft.com/office/powerpoint/2010/main" val="172864297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0"/>
            <a:ext cx="5544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52159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972" y="333633"/>
            <a:ext cx="3480899" cy="580149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8BCF777-636F-5E46-823B-CFEEB92B9844}"/>
              </a:ext>
            </a:extLst>
          </p:cNvPr>
          <p:cNvSpPr txBox="1"/>
          <p:nvPr/>
        </p:nvSpPr>
        <p:spPr>
          <a:xfrm>
            <a:off x="0" y="6135131"/>
            <a:ext cx="1219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pPr algn="ctr"/>
            <a:r>
              <a:rPr lang="fr-FR" sz="3200" dirty="0"/>
              <a:t>1775 aux USA, 1958 en France !</a:t>
            </a:r>
          </a:p>
        </p:txBody>
      </p:sp>
    </p:spTree>
    <p:extLst>
      <p:ext uri="{BB962C8B-B14F-4D97-AF65-F5344CB8AC3E}">
        <p14:creationId xmlns:p14="http://schemas.microsoft.com/office/powerpoint/2010/main" val="1662184107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PLACEBO ET LA RESPECTABILITE SCIENTIFIQUE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229" y="1507332"/>
            <a:ext cx="7130419" cy="535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93607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524000" y="0"/>
            <a:ext cx="9144000" cy="858696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90000"/>
                </a:schemeClr>
              </a:gs>
              <a:gs pos="100000">
                <a:srgbClr val="000000">
                  <a:alpha val="90000"/>
                </a:srgb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fr-FR" sz="9600" dirty="0">
              <a:solidFill>
                <a:srgbClr val="000090"/>
              </a:solidFill>
              <a:latin typeface="Calibri" pitchFamily="34" charset="0"/>
            </a:endParaRPr>
          </a:p>
          <a:p>
            <a:pPr algn="ctr"/>
            <a:endParaRPr lang="fr-FR" sz="5400" dirty="0">
              <a:solidFill>
                <a:srgbClr val="000090"/>
              </a:solidFill>
              <a:latin typeface="Calibri" pitchFamily="34" charset="0"/>
            </a:endParaRPr>
          </a:p>
          <a:p>
            <a:pPr algn="ctr"/>
            <a:r>
              <a:rPr lang="fr-FR" sz="9600" dirty="0">
                <a:solidFill>
                  <a:srgbClr val="000090"/>
                </a:solidFill>
                <a:latin typeface="Calibri" pitchFamily="34" charset="0"/>
              </a:rPr>
              <a:t>DEFINITIONS</a:t>
            </a:r>
          </a:p>
          <a:p>
            <a:pPr algn="ctr"/>
            <a:endParaRPr lang="fr-FR" sz="9600" dirty="0">
              <a:solidFill>
                <a:srgbClr val="000090"/>
              </a:solidFill>
              <a:latin typeface="Calibri" pitchFamily="34" charset="0"/>
            </a:endParaRPr>
          </a:p>
          <a:p>
            <a:pPr algn="ctr"/>
            <a:endParaRPr lang="fr-FR" sz="9600" dirty="0">
              <a:solidFill>
                <a:srgbClr val="000090"/>
              </a:solidFill>
              <a:latin typeface="Calibri" pitchFamily="34" charset="0"/>
            </a:endParaRPr>
          </a:p>
          <a:p>
            <a:pPr algn="ctr"/>
            <a:endParaRPr lang="fr-FR" sz="9600" dirty="0">
              <a:solidFill>
                <a:srgbClr val="000090"/>
              </a:solidFill>
              <a:latin typeface="Calibri" pitchFamily="34" charset="0"/>
            </a:endParaRPr>
          </a:p>
          <a:p>
            <a:pPr algn="ctr"/>
            <a:endParaRPr lang="fr-FR" dirty="0">
              <a:solidFill>
                <a:srgbClr val="00009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512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18DC83-DD9B-D54E-BB04-3CDA64980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r-FR" sz="6000" b="1" dirty="0">
              <a:solidFill>
                <a:srgbClr val="00206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B9AB977-6CF9-7C4F-9B55-AB5B81ABC620}"/>
              </a:ext>
            </a:extLst>
          </p:cNvPr>
          <p:cNvSpPr txBox="1"/>
          <p:nvPr/>
        </p:nvSpPr>
        <p:spPr>
          <a:xfrm>
            <a:off x="2804160" y="2484121"/>
            <a:ext cx="4790094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002060"/>
                </a:solidFill>
              </a:rPr>
              <a:t>Placebo pur</a:t>
            </a:r>
          </a:p>
          <a:p>
            <a:r>
              <a:rPr lang="fr-FR" sz="6000" b="1" dirty="0">
                <a:solidFill>
                  <a:srgbClr val="002060"/>
                </a:solidFill>
              </a:rPr>
              <a:t>Placebo impur</a:t>
            </a:r>
          </a:p>
          <a:p>
            <a:r>
              <a:rPr lang="fr-FR" sz="6000" b="1" dirty="0">
                <a:solidFill>
                  <a:srgbClr val="002060"/>
                </a:solidFill>
              </a:rPr>
              <a:t>Effet placebo </a:t>
            </a:r>
          </a:p>
          <a:p>
            <a:r>
              <a:rPr lang="fr-FR" sz="6000" b="1" dirty="0">
                <a:solidFill>
                  <a:srgbClr val="002060"/>
                </a:solidFill>
              </a:rPr>
              <a:t>Effet </a:t>
            </a:r>
            <a:r>
              <a:rPr lang="fr-FR" sz="6000" b="1" dirty="0" err="1">
                <a:solidFill>
                  <a:srgbClr val="002060"/>
                </a:solidFill>
              </a:rPr>
              <a:t>nocebo</a:t>
            </a:r>
            <a:r>
              <a:rPr lang="fr-FR" sz="6000" b="1" dirty="0">
                <a:solidFill>
                  <a:srgbClr val="002060"/>
                </a:solidFill>
              </a:rPr>
              <a:t>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7836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age 4" descr="Numériser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0975" y="0"/>
            <a:ext cx="43957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3833273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EF7B04-F106-174A-BBB9-2FF134C7D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fr-FR" sz="6000" b="1" dirty="0">
                <a:solidFill>
                  <a:srgbClr val="002060"/>
                </a:solidFill>
              </a:rPr>
            </a:br>
            <a:br>
              <a:rPr lang="fr-FR" sz="6000" b="1" dirty="0">
                <a:solidFill>
                  <a:srgbClr val="002060"/>
                </a:solidFill>
              </a:rPr>
            </a:br>
            <a:br>
              <a:rPr lang="fr-FR" sz="6000" b="1" dirty="0">
                <a:solidFill>
                  <a:srgbClr val="002060"/>
                </a:solidFill>
              </a:rPr>
            </a:br>
            <a:br>
              <a:rPr lang="fr-FR" sz="6000" b="1" dirty="0">
                <a:solidFill>
                  <a:srgbClr val="002060"/>
                </a:solidFill>
              </a:rPr>
            </a:br>
            <a:br>
              <a:rPr lang="fr-FR" sz="6000" b="1" dirty="0">
                <a:solidFill>
                  <a:srgbClr val="002060"/>
                </a:solidFill>
              </a:rPr>
            </a:br>
            <a:br>
              <a:rPr lang="fr-FR" sz="6000" b="1" dirty="0">
                <a:solidFill>
                  <a:srgbClr val="002060"/>
                </a:solidFill>
              </a:rPr>
            </a:br>
            <a:br>
              <a:rPr lang="fr-FR" sz="6000" b="1" dirty="0">
                <a:solidFill>
                  <a:srgbClr val="002060"/>
                </a:solidFill>
              </a:rPr>
            </a:br>
            <a:r>
              <a:rPr lang="fr-FR" sz="6000" b="1" dirty="0">
                <a:solidFill>
                  <a:srgbClr val="002060"/>
                </a:solidFill>
              </a:rPr>
              <a:t>QUAND LE MÊME MÉDICAMENT PROVOQUE UN EFFET PLACEBO OU NOCEBO EN FONCTION DU CONTEXTE</a:t>
            </a:r>
          </a:p>
        </p:txBody>
      </p:sp>
    </p:spTree>
    <p:extLst>
      <p:ext uri="{BB962C8B-B14F-4D97-AF65-F5344CB8AC3E}">
        <p14:creationId xmlns:p14="http://schemas.microsoft.com/office/powerpoint/2010/main" val="2779006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BDDE7E-A8B5-6646-8B58-B96DDF71B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002060"/>
                </a:solidFill>
              </a:rPr>
              <a:t>HISTOIRE DU DOCTEUR WOLF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2D546F5-73AB-394D-83FE-78623BDB7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199" y="1999042"/>
            <a:ext cx="4424275" cy="351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76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A341F8-7E01-534C-9891-514026CC3A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0"/>
            <a:ext cx="9144000" cy="1417638"/>
          </a:xfrm>
        </p:spPr>
        <p:txBody>
          <a:bodyPr>
            <a:normAutofit fontScale="90000"/>
          </a:bodyPr>
          <a:lstStyle/>
          <a:p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r>
              <a:rPr lang="fr-FR" sz="6700" b="1" dirty="0"/>
              <a:t>Chez qui le placebo agit-il ?</a:t>
            </a:r>
            <a:br>
              <a:rPr lang="fr-FR" sz="6700" b="1" dirty="0"/>
            </a:br>
            <a:br>
              <a:rPr lang="fr-FR" dirty="0"/>
            </a:br>
            <a:br>
              <a:rPr lang="fr-FR" dirty="0"/>
            </a:br>
            <a:r>
              <a:rPr lang="fr-FR" dirty="0"/>
              <a:t>Animal</a:t>
            </a:r>
            <a:br>
              <a:rPr lang="fr-FR" dirty="0"/>
            </a:br>
            <a:br>
              <a:rPr lang="fr-FR" dirty="0"/>
            </a:br>
            <a:r>
              <a:rPr lang="fr-FR" dirty="0"/>
              <a:t>Sujet sain</a:t>
            </a:r>
            <a:br>
              <a:rPr lang="fr-FR" dirty="0"/>
            </a:br>
            <a:br>
              <a:rPr lang="fr-FR" dirty="0"/>
            </a:br>
            <a:r>
              <a:rPr lang="fr-FR" dirty="0"/>
              <a:t>Bébés</a:t>
            </a:r>
            <a:br>
              <a:rPr lang="fr-FR" dirty="0"/>
            </a:br>
            <a:br>
              <a:rPr lang="fr-FR" dirty="0"/>
            </a:br>
            <a:br>
              <a:rPr lang="fr-FR" dirty="0"/>
            </a:br>
            <a:r>
              <a:rPr lang="fr-FR" dirty="0"/>
              <a:t>Selon QI, personnalité, maladie…</a:t>
            </a:r>
            <a:br>
              <a:rPr lang="fr-FR" dirty="0"/>
            </a:b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3E85FA7-9D60-0D41-9757-ACF919FDD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789" y="2180338"/>
            <a:ext cx="2024321" cy="113741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85EB65D-85F1-EE42-8AC2-ECEDBA552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2696" y="2749043"/>
            <a:ext cx="1480127" cy="147354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FEFD8D5-76FE-A041-BB80-6A789E0F1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300" y="4080449"/>
            <a:ext cx="1827545" cy="182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78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EDD811-88E8-4743-8504-1F3129C4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443"/>
            <a:ext cx="12192000" cy="6472990"/>
          </a:xfrm>
        </p:spPr>
        <p:txBody>
          <a:bodyPr>
            <a:normAutofit/>
          </a:bodyPr>
          <a:lstStyle/>
          <a:p>
            <a:r>
              <a:rPr lang="fr-FR" sz="5400" b="1" dirty="0">
                <a:solidFill>
                  <a:srgbClr val="002060"/>
                </a:solidFill>
              </a:rPr>
              <a:t>LA MÉDECINE EST UN DRAME OU UNE COMÉDIE JOUÉE À TROIS PERSONNAGES :</a:t>
            </a:r>
            <a:br>
              <a:rPr lang="fr-FR" sz="5400" b="1" dirty="0">
                <a:solidFill>
                  <a:srgbClr val="002060"/>
                </a:solidFill>
              </a:rPr>
            </a:br>
            <a:br>
              <a:rPr lang="fr-FR" sz="5400" b="1" dirty="0">
                <a:solidFill>
                  <a:srgbClr val="002060"/>
                </a:solidFill>
              </a:rPr>
            </a:br>
            <a:r>
              <a:rPr lang="fr-FR" sz="5400" b="1" dirty="0">
                <a:solidFill>
                  <a:srgbClr val="002060"/>
                </a:solidFill>
              </a:rPr>
              <a:t>- LE MÉDECIN</a:t>
            </a:r>
            <a:br>
              <a:rPr lang="fr-FR" sz="5400" b="1" dirty="0">
                <a:solidFill>
                  <a:srgbClr val="002060"/>
                </a:solidFill>
              </a:rPr>
            </a:br>
            <a:r>
              <a:rPr lang="fr-FR" sz="5400" b="1" dirty="0">
                <a:solidFill>
                  <a:srgbClr val="002060"/>
                </a:solidFill>
              </a:rPr>
              <a:t>- LE MALADE</a:t>
            </a:r>
            <a:br>
              <a:rPr lang="fr-FR" sz="5400" b="1" dirty="0">
                <a:solidFill>
                  <a:srgbClr val="002060"/>
                </a:solidFill>
              </a:rPr>
            </a:br>
            <a:r>
              <a:rPr lang="fr-FR" sz="5400" b="1" dirty="0">
                <a:solidFill>
                  <a:srgbClr val="002060"/>
                </a:solidFill>
              </a:rPr>
              <a:t>- LA MALADIE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407D9D-364D-4447-BB5F-C6238EB10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4993DB0-635B-2C4A-94B6-2BA170DAD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3052" y="2809657"/>
            <a:ext cx="3408947" cy="421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6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CCA829-41B6-D241-B4BB-5F74A044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 fontScale="90000"/>
          </a:bodyPr>
          <a:lstStyle/>
          <a:p>
            <a:br>
              <a:rPr lang="fr-FR" b="1" dirty="0">
                <a:solidFill>
                  <a:srgbClr val="002060"/>
                </a:solidFill>
                <a:latin typeface="+mn-lt"/>
              </a:rPr>
            </a:br>
            <a:br>
              <a:rPr lang="fr-FR" b="1" dirty="0">
                <a:solidFill>
                  <a:srgbClr val="002060"/>
                </a:solidFill>
                <a:latin typeface="+mn-lt"/>
              </a:rPr>
            </a:br>
            <a:br>
              <a:rPr lang="fr-FR" b="1" dirty="0">
                <a:solidFill>
                  <a:srgbClr val="002060"/>
                </a:solidFill>
                <a:latin typeface="+mn-lt"/>
              </a:rPr>
            </a:br>
            <a:r>
              <a:rPr lang="fr-FR" sz="5300" b="1" dirty="0">
                <a:solidFill>
                  <a:srgbClr val="002060"/>
                </a:solidFill>
                <a:latin typeface="+mn-lt"/>
              </a:rPr>
              <a:t>FACTEURS INFLUENÇANT L’EFFET PLACEBO (1)</a:t>
            </a:r>
            <a:br>
              <a:rPr lang="fr-FR" sz="5300" b="1" dirty="0">
                <a:solidFill>
                  <a:srgbClr val="002060"/>
                </a:solidFill>
                <a:latin typeface="+mn-lt"/>
              </a:rPr>
            </a:br>
            <a:br>
              <a:rPr lang="fr-FR" sz="5300" b="1" dirty="0">
                <a:solidFill>
                  <a:srgbClr val="002060"/>
                </a:solidFill>
                <a:latin typeface="+mn-lt"/>
              </a:rPr>
            </a:br>
            <a:br>
              <a:rPr lang="fr-FR" b="1" dirty="0">
                <a:solidFill>
                  <a:srgbClr val="002060"/>
                </a:solidFill>
                <a:latin typeface="+mn-lt"/>
              </a:rPr>
            </a:br>
            <a:endParaRPr lang="fr-FR" dirty="0">
              <a:latin typeface="+mn-lt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904DEF-AD94-3E42-9456-E74057439C72}"/>
              </a:ext>
            </a:extLst>
          </p:cNvPr>
          <p:cNvSpPr txBox="1">
            <a:spLocks/>
          </p:cNvSpPr>
          <p:nvPr/>
        </p:nvSpPr>
        <p:spPr>
          <a:xfrm>
            <a:off x="0" y="1825625"/>
            <a:ext cx="121920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800" b="1" dirty="0">
                <a:solidFill>
                  <a:srgbClr val="002060"/>
                </a:solidFill>
              </a:rPr>
              <a:t>LE MÉDECIN </a:t>
            </a:r>
          </a:p>
          <a:p>
            <a:endParaRPr lang="fr-FR" sz="4800" b="1" dirty="0">
              <a:solidFill>
                <a:srgbClr val="002060"/>
              </a:solidFill>
            </a:endParaRPr>
          </a:p>
          <a:p>
            <a:endParaRPr lang="fr-FR" sz="4800" b="1" dirty="0">
              <a:solidFill>
                <a:srgbClr val="002060"/>
              </a:solidFill>
            </a:endParaRPr>
          </a:p>
          <a:p>
            <a:endParaRPr lang="fr-FR" sz="48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fr-FR" sz="4800" b="1" dirty="0">
              <a:solidFill>
                <a:srgbClr val="00206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0D16937-55A3-6042-9E8B-653977F30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699" y="2748171"/>
            <a:ext cx="7175702" cy="319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25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305527-D6EE-1540-A765-D1A0BA27BF3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12192000" cy="1690688"/>
          </a:xfrm>
        </p:spPr>
        <p:txBody>
          <a:bodyPr>
            <a:noAutofit/>
          </a:bodyPr>
          <a:lstStyle/>
          <a:p>
            <a:br>
              <a:rPr lang="fr-FR" sz="4800" b="1" dirty="0">
                <a:solidFill>
                  <a:srgbClr val="002060"/>
                </a:solidFill>
                <a:latin typeface="+mn-lt"/>
              </a:rPr>
            </a:br>
            <a:br>
              <a:rPr lang="fr-FR" sz="4800" b="1" dirty="0">
                <a:solidFill>
                  <a:srgbClr val="002060"/>
                </a:solidFill>
                <a:latin typeface="+mn-lt"/>
              </a:rPr>
            </a:br>
            <a:br>
              <a:rPr lang="fr-FR" sz="4800" b="1" dirty="0">
                <a:solidFill>
                  <a:srgbClr val="002060"/>
                </a:solidFill>
                <a:latin typeface="+mn-lt"/>
              </a:rPr>
            </a:br>
            <a:br>
              <a:rPr lang="fr-FR" sz="4800" b="1" dirty="0">
                <a:solidFill>
                  <a:srgbClr val="002060"/>
                </a:solidFill>
                <a:latin typeface="+mn-lt"/>
              </a:rPr>
            </a:br>
            <a:br>
              <a:rPr lang="fr-FR" sz="4800" b="1" dirty="0">
                <a:solidFill>
                  <a:srgbClr val="002060"/>
                </a:solidFill>
                <a:latin typeface="+mn-lt"/>
              </a:rPr>
            </a:br>
            <a:r>
              <a:rPr lang="fr-FR" sz="4800" b="1" dirty="0">
                <a:solidFill>
                  <a:srgbClr val="002060"/>
                </a:solidFill>
                <a:latin typeface="+mn-lt"/>
              </a:rPr>
              <a:t>FACTEURS INFLUENÇANT L’EFFET PLACEBO (2)</a:t>
            </a:r>
            <a:br>
              <a:rPr lang="fr-FR" sz="4800" b="1" dirty="0">
                <a:solidFill>
                  <a:srgbClr val="002060"/>
                </a:solidFill>
                <a:latin typeface="+mn-lt"/>
              </a:rPr>
            </a:br>
            <a:br>
              <a:rPr lang="fr-FR" sz="4800" b="1" dirty="0">
                <a:solidFill>
                  <a:srgbClr val="002060"/>
                </a:solidFill>
                <a:latin typeface="+mn-lt"/>
              </a:rPr>
            </a:br>
            <a:r>
              <a:rPr lang="fr-FR" sz="4800" b="1" dirty="0">
                <a:solidFill>
                  <a:srgbClr val="002060"/>
                </a:solidFill>
                <a:latin typeface="+mn-lt"/>
              </a:rPr>
              <a:t>LE MALADE</a:t>
            </a:r>
            <a:br>
              <a:rPr lang="fr-FR" sz="4800" b="1" dirty="0">
                <a:solidFill>
                  <a:srgbClr val="002060"/>
                </a:solidFill>
                <a:latin typeface="+mn-lt"/>
              </a:rPr>
            </a:br>
            <a:br>
              <a:rPr lang="fr-FR" sz="4800" b="1" dirty="0">
                <a:solidFill>
                  <a:srgbClr val="002060"/>
                </a:solidFill>
                <a:latin typeface="+mn-lt"/>
              </a:rPr>
            </a:br>
            <a:br>
              <a:rPr lang="fr-FR" sz="4800" b="1" dirty="0">
                <a:solidFill>
                  <a:srgbClr val="002060"/>
                </a:solidFill>
                <a:latin typeface="+mn-lt"/>
              </a:rPr>
            </a:br>
            <a:endParaRPr lang="fr-FR" sz="4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9370D7-A262-974C-96BE-DCD6DA4E9CB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513220" y="5077326"/>
            <a:ext cx="8678779" cy="178067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fr-FR" sz="6600" dirty="0">
              <a:solidFill>
                <a:srgbClr val="00206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CFD83F1-EB70-214A-A629-B85DE99F6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149" y="2772234"/>
            <a:ext cx="7175702" cy="319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40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7653D7-F740-5E48-A490-2A2A5195C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>
            <a:noAutofit/>
          </a:bodyPr>
          <a:lstStyle/>
          <a:p>
            <a:br>
              <a:rPr lang="fr-FR" b="1" dirty="0">
                <a:solidFill>
                  <a:srgbClr val="002060"/>
                </a:solidFill>
                <a:latin typeface="+mn-lt"/>
              </a:rPr>
            </a:br>
            <a:r>
              <a:rPr lang="fr-FR" b="1" dirty="0">
                <a:solidFill>
                  <a:srgbClr val="002060"/>
                </a:solidFill>
                <a:latin typeface="+mn-lt"/>
              </a:rPr>
              <a:t>FACTEURS INFLUENÇANT L’EFFET PLACEBO (3)</a:t>
            </a:r>
            <a:br>
              <a:rPr lang="fr-FR" b="1" dirty="0">
                <a:solidFill>
                  <a:srgbClr val="002060"/>
                </a:solidFill>
                <a:latin typeface="+mn-lt"/>
              </a:rPr>
            </a:br>
            <a:br>
              <a:rPr lang="fr-FR" b="1" dirty="0">
                <a:solidFill>
                  <a:srgbClr val="002060"/>
                </a:solidFill>
                <a:latin typeface="+mn-lt"/>
              </a:rPr>
            </a:br>
            <a:r>
              <a:rPr lang="fr-FR" b="1" dirty="0">
                <a:solidFill>
                  <a:srgbClr val="002060"/>
                </a:solidFill>
                <a:latin typeface="+mn-lt"/>
              </a:rPr>
              <a:t>LA MALADIE</a:t>
            </a:r>
            <a:endParaRPr lang="fr-FR" dirty="0">
              <a:latin typeface="+mn-lt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AFD39B-4FF2-7C44-B457-4962A5DD9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A09BECD-91F5-774F-B6C9-62297FEE6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3613" y="862858"/>
            <a:ext cx="4808387" cy="480838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6FDE3ED-3B75-2E4F-B526-76E3F8252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144043"/>
            <a:ext cx="6617297" cy="316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58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08108D2-16D7-2640-BDED-DB4083476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019" y="240633"/>
            <a:ext cx="6413961" cy="444226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AE79FD1-839E-AB4D-ACE1-C37E9E4AAC23}"/>
              </a:ext>
            </a:extLst>
          </p:cNvPr>
          <p:cNvSpPr txBox="1"/>
          <p:nvPr/>
        </p:nvSpPr>
        <p:spPr>
          <a:xfrm>
            <a:off x="0" y="4957011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4000" b="1" dirty="0">
              <a:solidFill>
                <a:srgbClr val="002060"/>
              </a:solidFill>
            </a:endParaRPr>
          </a:p>
          <a:p>
            <a:pPr algn="ctr"/>
            <a:r>
              <a:rPr lang="fr-FR" sz="4000" b="1" dirty="0">
                <a:solidFill>
                  <a:srgbClr val="002060"/>
                </a:solidFill>
              </a:rPr>
              <a:t>5 à 85 % D’EFFICACITÉ DANS LA DOULEUR </a:t>
            </a:r>
          </a:p>
          <a:p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955730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1BE0DD-3A28-BF4C-9127-2C11C9F55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PETITE HISTOIRE DU MÉDICAMENT ET DU PLACEBO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054D3B15-695B-9A41-B9AB-89C2445E5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7537" y="1994067"/>
            <a:ext cx="3276103" cy="435133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23BD6AC-69F9-BE4A-9ACE-864926FF5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727" y="1994067"/>
            <a:ext cx="3233820" cy="434958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CD6F607-ACB8-894B-9CC7-3C5FEF1C659B}"/>
              </a:ext>
            </a:extLst>
          </p:cNvPr>
          <p:cNvSpPr txBox="1"/>
          <p:nvPr/>
        </p:nvSpPr>
        <p:spPr>
          <a:xfrm>
            <a:off x="40935" y="6399768"/>
            <a:ext cx="12151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</a:rPr>
              <a:t>LA MÉDECINE N’A ÉTÉ QU’UNE PLACEBOTHÉRAPIE PENDANT AU MOINS 3000 ANS </a:t>
            </a:r>
          </a:p>
        </p:txBody>
      </p:sp>
    </p:spTree>
    <p:extLst>
      <p:ext uri="{BB962C8B-B14F-4D97-AF65-F5344CB8AC3E}">
        <p14:creationId xmlns:p14="http://schemas.microsoft.com/office/powerpoint/2010/main" val="930186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A8752B-EDC3-C740-80E5-EB4470CD8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Le placebo, une éthique du mensonge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022282-F7F8-1F4E-A923-8E84E9602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E7A135F-3271-734D-97A6-B2109BE1C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233" y="1825625"/>
            <a:ext cx="7793533" cy="437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64597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8101" y="0"/>
            <a:ext cx="4481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758123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>
            <a:extLst>
              <a:ext uri="{FF2B5EF4-FFF2-40B4-BE49-F238E27FC236}">
                <a16:creationId xmlns:a16="http://schemas.microsoft.com/office/drawing/2014/main" id="{746FBEAC-3471-1447-8211-917AE1A0BC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790" y="5034281"/>
            <a:ext cx="939621" cy="76465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FDB63AD-F38A-814F-8661-6F2DF726E0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4713" y="4608408"/>
            <a:ext cx="784919" cy="106174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4101RPY10TL._AC_US160_.jpg">
            <a:extLst>
              <a:ext uri="{FF2B5EF4-FFF2-40B4-BE49-F238E27FC236}">
                <a16:creationId xmlns:a16="http://schemas.microsoft.com/office/drawing/2014/main" id="{AF085F4E-E609-1E46-AB63-B5B79D0202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133" y="1993892"/>
            <a:ext cx="965299" cy="86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412KVPRS5CL._SX333_BO1,204,203,200_.jpg">
            <a:extLst>
              <a:ext uri="{FF2B5EF4-FFF2-40B4-BE49-F238E27FC236}">
                <a16:creationId xmlns:a16="http://schemas.microsoft.com/office/drawing/2014/main" id="{7226A011-4AEA-944E-A9A7-BB34AF8FF70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8811" y="1565375"/>
            <a:ext cx="648296" cy="772418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 descr="41NVFSGTQVL._AC_US160_.jpg">
            <a:extLst>
              <a:ext uri="{FF2B5EF4-FFF2-40B4-BE49-F238E27FC236}">
                <a16:creationId xmlns:a16="http://schemas.microsoft.com/office/drawing/2014/main" id="{6375B269-48E6-C440-875E-92534182E33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2750" y="2142579"/>
            <a:ext cx="942083" cy="76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56ACD26-3F5C-3643-BBF8-FF9D0B59B75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0043" y="3985052"/>
            <a:ext cx="765275" cy="103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51A1468E8YL._AC_US160_.jpg">
            <a:extLst>
              <a:ext uri="{FF2B5EF4-FFF2-40B4-BE49-F238E27FC236}">
                <a16:creationId xmlns:a16="http://schemas.microsoft.com/office/drawing/2014/main" id="{1DBADE1A-C981-FE4D-B0D2-0B549940B02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4074" y="1080448"/>
            <a:ext cx="820638" cy="764381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 descr="51GVAD2BRRL._AC_US160_.jpg">
            <a:extLst>
              <a:ext uri="{FF2B5EF4-FFF2-40B4-BE49-F238E27FC236}">
                <a16:creationId xmlns:a16="http://schemas.microsoft.com/office/drawing/2014/main" id="{E1A59C95-20DC-1A45-A82A-CAF2591745E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2143" y="3093869"/>
            <a:ext cx="995660" cy="89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087C8A0-DCAB-C84A-809A-707A5DD43CD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0770" y="4484089"/>
            <a:ext cx="583109" cy="85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 descr="41MF7VDz5VL._AC_US160_.jpg">
            <a:extLst>
              <a:ext uri="{FF2B5EF4-FFF2-40B4-BE49-F238E27FC236}">
                <a16:creationId xmlns:a16="http://schemas.microsoft.com/office/drawing/2014/main" id="{37DE9C33-BD56-3E44-9BB4-6B137AC42E9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3470" y="3100970"/>
            <a:ext cx="938510" cy="79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5" descr="41svEzvWiIL._AC_US160_.jpg">
            <a:extLst>
              <a:ext uri="{FF2B5EF4-FFF2-40B4-BE49-F238E27FC236}">
                <a16:creationId xmlns:a16="http://schemas.microsoft.com/office/drawing/2014/main" id="{902F5BE2-52F8-8E44-9715-05FA7DE0ADC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7861" y="1027284"/>
            <a:ext cx="754559" cy="850999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831A4D4-F622-594F-8AC7-D564AEFB0D5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1037" y="1027284"/>
            <a:ext cx="817067" cy="105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900E0262-8099-CE48-B746-FA9E8560C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3091" y="3489525"/>
            <a:ext cx="851000" cy="105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551CECF-AC4F-A04A-AE9C-171AE8B37D42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6925" y="3226296"/>
            <a:ext cx="877789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 descr="51xrBObEQTL._AC_US160_.jpg">
            <a:extLst>
              <a:ext uri="{FF2B5EF4-FFF2-40B4-BE49-F238E27FC236}">
                <a16:creationId xmlns:a16="http://schemas.microsoft.com/office/drawing/2014/main" id="{8496561D-91CA-9649-A3FF-4C4D448A7BAF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6035" y="4015930"/>
            <a:ext cx="926232" cy="963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 descr="9782738135018.jpg">
            <a:extLst>
              <a:ext uri="{FF2B5EF4-FFF2-40B4-BE49-F238E27FC236}">
                <a16:creationId xmlns:a16="http://schemas.microsoft.com/office/drawing/2014/main" id="{99526C2B-1FC8-B943-8BFC-DB852DAE87B2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6997" y="2065467"/>
            <a:ext cx="787598" cy="105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21" descr="41+P26sPz9L._AC_US160_.jpg">
            <a:extLst>
              <a:ext uri="{FF2B5EF4-FFF2-40B4-BE49-F238E27FC236}">
                <a16:creationId xmlns:a16="http://schemas.microsoft.com/office/drawing/2014/main" id="{AF67D8BD-4788-DE41-898E-11D4341B6A8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9747" y="4562273"/>
            <a:ext cx="1215330" cy="101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 22" descr="4116i1vNtXL._AC_US160_.jpg">
            <a:extLst>
              <a:ext uri="{FF2B5EF4-FFF2-40B4-BE49-F238E27FC236}">
                <a16:creationId xmlns:a16="http://schemas.microsoft.com/office/drawing/2014/main" id="{49E042DD-F99C-2E45-8562-B104AC0DBD5D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6924" y="2340517"/>
            <a:ext cx="700981" cy="81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 descr="412E1MzLUtL._AC_US160_.jpg">
            <a:extLst>
              <a:ext uri="{FF2B5EF4-FFF2-40B4-BE49-F238E27FC236}">
                <a16:creationId xmlns:a16="http://schemas.microsoft.com/office/drawing/2014/main" id="{855FDD63-BCFD-5444-B3D1-DB79475766B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8164" y="4467918"/>
            <a:ext cx="972443" cy="1023342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 24" descr="Docteur-je-ne-dors-pas.jpg">
            <a:extLst>
              <a:ext uri="{FF2B5EF4-FFF2-40B4-BE49-F238E27FC236}">
                <a16:creationId xmlns:a16="http://schemas.microsoft.com/office/drawing/2014/main" id="{C1726723-3ADB-A943-A432-271BC12824C5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9537" y="2459039"/>
            <a:ext cx="790278" cy="789385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 25" descr="9782221120279.jpg">
            <a:extLst>
              <a:ext uri="{FF2B5EF4-FFF2-40B4-BE49-F238E27FC236}">
                <a16:creationId xmlns:a16="http://schemas.microsoft.com/office/drawing/2014/main" id="{8386DC7E-C171-4E40-82B0-9CC9F6AEBB62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9576" y="853681"/>
            <a:ext cx="745629" cy="1187648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 26" descr="9782200350413-T.jpg">
            <a:extLst>
              <a:ext uri="{FF2B5EF4-FFF2-40B4-BE49-F238E27FC236}">
                <a16:creationId xmlns:a16="http://schemas.microsoft.com/office/drawing/2014/main" id="{2CB90CE3-8A06-9647-A226-A2489960E5C7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9550" y="3332115"/>
            <a:ext cx="590253" cy="909042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 27" descr="9782738103475.jpg">
            <a:extLst>
              <a:ext uri="{FF2B5EF4-FFF2-40B4-BE49-F238E27FC236}">
                <a16:creationId xmlns:a16="http://schemas.microsoft.com/office/drawing/2014/main" id="{C2B72195-6522-A94F-B58F-43A290394C57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3971" y="4149058"/>
            <a:ext cx="796529" cy="125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 28" descr="9782738126009.jpg">
            <a:extLst>
              <a:ext uri="{FF2B5EF4-FFF2-40B4-BE49-F238E27FC236}">
                <a16:creationId xmlns:a16="http://schemas.microsoft.com/office/drawing/2014/main" id="{E90FA52A-6BCD-5D4C-8400-D2442EEB1423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4713" y="1518944"/>
            <a:ext cx="688479" cy="104477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ignalisation droite 3">
            <a:extLst>
              <a:ext uri="{FF2B5EF4-FFF2-40B4-BE49-F238E27FC236}">
                <a16:creationId xmlns:a16="http://schemas.microsoft.com/office/drawing/2014/main" id="{F7339311-22E7-BE48-A265-66E219630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939" y="1617189"/>
            <a:ext cx="2821662" cy="3093154"/>
          </a:xfrm>
          <a:prstGeom prst="homePlate">
            <a:avLst/>
          </a:prstGeom>
          <a:noFill/>
          <a:ln w="38100">
            <a:solidFill>
              <a:srgbClr val="8383BE"/>
            </a:solidFill>
            <a:prstDash val="sysDash"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500" b="1" dirty="0"/>
              <a:t>DÉCLARATION D’INTÉRÊTS</a:t>
            </a:r>
          </a:p>
          <a:p>
            <a:pPr eaLnBrk="1" hangingPunct="1"/>
            <a:r>
              <a:rPr lang="fr-FR" altLang="fr-FR" sz="1500" dirty="0"/>
              <a:t>Robert LAFFONT</a:t>
            </a:r>
          </a:p>
          <a:p>
            <a:pPr eaLnBrk="1" hangingPunct="1"/>
            <a:r>
              <a:rPr lang="fr-FR" altLang="fr-FR" sz="1500" dirty="0"/>
              <a:t>Armand COLIN</a:t>
            </a:r>
          </a:p>
          <a:p>
            <a:pPr eaLnBrk="1" hangingPunct="1"/>
            <a:r>
              <a:rPr lang="fr-FR" altLang="fr-FR" sz="1500" dirty="0"/>
              <a:t>Odile JACOB</a:t>
            </a:r>
          </a:p>
          <a:p>
            <a:pPr eaLnBrk="1" hangingPunct="1"/>
            <a:r>
              <a:rPr lang="fr-FR" altLang="fr-FR" sz="1500" dirty="0"/>
              <a:t>FLAMMARION</a:t>
            </a:r>
          </a:p>
          <a:p>
            <a:pPr eaLnBrk="1" hangingPunct="1"/>
            <a:r>
              <a:rPr lang="fr-FR" altLang="fr-FR" sz="1500" dirty="0"/>
              <a:t>LAVOISIER</a:t>
            </a:r>
          </a:p>
          <a:p>
            <a:pPr eaLnBrk="1" hangingPunct="1"/>
            <a:r>
              <a:rPr lang="fr-FR" altLang="fr-FR" sz="1500" dirty="0"/>
              <a:t>MARABOUT</a:t>
            </a:r>
          </a:p>
          <a:p>
            <a:pPr eaLnBrk="1" hangingPunct="1"/>
            <a:r>
              <a:rPr lang="fr-FR" altLang="fr-FR" sz="1500" dirty="0"/>
              <a:t>POCKET</a:t>
            </a:r>
          </a:p>
          <a:p>
            <a:pPr eaLnBrk="1" hangingPunct="1"/>
            <a:r>
              <a:rPr lang="fr-FR" altLang="fr-FR" sz="1500" dirty="0"/>
              <a:t>In </a:t>
            </a:r>
            <a:r>
              <a:rPr lang="fr-FR" altLang="fr-FR" sz="1500" dirty="0" err="1"/>
              <a:t>Press</a:t>
            </a:r>
            <a:endParaRPr lang="fr-FR" altLang="fr-FR" sz="1500" dirty="0"/>
          </a:p>
          <a:p>
            <a:pPr eaLnBrk="1" hangingPunct="1"/>
            <a:r>
              <a:rPr lang="fr-FR" altLang="fr-FR" sz="1500" dirty="0"/>
              <a:t>LAROUSSE</a:t>
            </a:r>
          </a:p>
          <a:p>
            <a:pPr eaLnBrk="1" hangingPunct="1"/>
            <a:r>
              <a:rPr lang="fr-FR" altLang="fr-FR" sz="1500" dirty="0"/>
              <a:t>HUMENSIS</a:t>
            </a:r>
          </a:p>
          <a:p>
            <a:pPr eaLnBrk="1" hangingPunct="1"/>
            <a:endParaRPr lang="fr-FR" altLang="fr-FR" sz="1500" b="1" dirty="0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88B64C21-A713-1340-A922-8E0552B8F2BF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7589" y="2389117"/>
            <a:ext cx="1169521" cy="185963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D8BF450C-E4BA-4F44-80CD-1D5F4603CD29}"/>
              </a:ext>
            </a:extLst>
          </p:cNvPr>
          <p:cNvPicPr/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2473" y="1072757"/>
            <a:ext cx="1079777" cy="1523652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5CE8261-3C34-B045-B3C5-FE850B740653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7893" y="4896566"/>
            <a:ext cx="681284" cy="95315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C810E-E476-F64C-BB3E-15A064A37718}" type="slidenum">
              <a:rPr lang="fr-FR" smtClean="0"/>
              <a:t>30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064379" y="4030363"/>
            <a:ext cx="1222463" cy="1732404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28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190500"/>
            <a:ext cx="8890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09224"/>
      </p:ext>
    </p:extLst>
  </p:cSld>
  <p:clrMapOvr>
    <a:masterClrMapping/>
  </p:clrMapOvr>
  <p:transition spd="slow" advClick="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232" y="169982"/>
            <a:ext cx="4047678" cy="485721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867C7F2-4B53-9C40-B718-C25FDBF8D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920" y="4559048"/>
            <a:ext cx="3380081" cy="229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67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sz="3200" dirty="0"/>
          </a:p>
          <a:p>
            <a:pPr algn="ctr"/>
            <a:r>
              <a:rPr lang="fr-FR" sz="2800" b="1" i="1" dirty="0">
                <a:cs typeface="Brush Script MT Italic"/>
              </a:rPr>
              <a:t>(Psaume 16)</a:t>
            </a:r>
            <a:endParaRPr lang="fr-FR" sz="2800" b="1" i="1" dirty="0">
              <a:latin typeface="Brush Script MT Italic"/>
              <a:cs typeface="Brush Script MT Italic"/>
            </a:endParaRPr>
          </a:p>
          <a:p>
            <a:pPr algn="ctr"/>
            <a:r>
              <a:rPr lang="fr-FR" sz="5400" b="1" i="1" dirty="0">
                <a:latin typeface="Brush Script MT Italic"/>
                <a:cs typeface="Brush Script MT Italic"/>
              </a:rPr>
              <a:t>Placebo Domino in </a:t>
            </a:r>
            <a:r>
              <a:rPr lang="fr-FR" sz="5400" b="1" i="1" dirty="0" err="1">
                <a:latin typeface="Brush Script MT Italic"/>
                <a:cs typeface="Brush Script MT Italic"/>
              </a:rPr>
              <a:t>regione</a:t>
            </a:r>
            <a:r>
              <a:rPr lang="fr-FR" sz="5400" b="1" i="1" dirty="0">
                <a:latin typeface="Brush Script MT Italic"/>
                <a:cs typeface="Brush Script MT Italic"/>
              </a:rPr>
              <a:t> </a:t>
            </a:r>
            <a:r>
              <a:rPr lang="fr-FR" sz="5400" b="1" i="1" dirty="0" err="1">
                <a:latin typeface="Brush Script MT Italic"/>
                <a:cs typeface="Brush Script MT Italic"/>
              </a:rPr>
              <a:t>vivorum</a:t>
            </a:r>
            <a:r>
              <a:rPr lang="fr-FR" sz="5400" b="1" i="1" dirty="0">
                <a:latin typeface="Brush Script MT Italic"/>
                <a:cs typeface="Brush Script MT Italic"/>
              </a:rPr>
              <a:t> </a:t>
            </a:r>
            <a:r>
              <a:rPr lang="fr-FR" sz="3200" b="1" dirty="0"/>
              <a:t>Je plairai au Seigneur au pays des vivants</a:t>
            </a:r>
          </a:p>
          <a:p>
            <a:pPr algn="ctr"/>
            <a:endParaRPr lang="fr-FR" sz="3200" dirty="0"/>
          </a:p>
          <a:p>
            <a:pPr algn="ctr"/>
            <a:r>
              <a:rPr lang="fr-FR" sz="3200" dirty="0"/>
              <a:t>***</a:t>
            </a:r>
          </a:p>
          <a:p>
            <a:pPr algn="ctr"/>
            <a:r>
              <a:rPr lang="fr-FR" sz="3200" dirty="0"/>
              <a:t>*</a:t>
            </a:r>
          </a:p>
          <a:p>
            <a:pPr algn="ctr"/>
            <a:r>
              <a:rPr lang="fr-FR" sz="3200" dirty="0"/>
              <a:t>***</a:t>
            </a:r>
            <a:endParaRPr lang="fr-FR" sz="4800" b="1" i="1" dirty="0">
              <a:latin typeface="Brush Script MT Italic"/>
              <a:cs typeface="Brush Script MT Italic"/>
            </a:endParaRPr>
          </a:p>
          <a:p>
            <a:pPr algn="ctr"/>
            <a:r>
              <a:rPr lang="fr-FR" sz="4800" b="1" i="1" dirty="0" err="1">
                <a:latin typeface="Brush Script MT Italic"/>
                <a:cs typeface="Brush Script MT Italic"/>
              </a:rPr>
              <a:t>Ethalech</a:t>
            </a:r>
            <a:r>
              <a:rPr lang="fr-FR" sz="4800" b="1" i="1" dirty="0">
                <a:latin typeface="Brush Script MT Italic"/>
                <a:cs typeface="Brush Script MT Italic"/>
              </a:rPr>
              <a:t> </a:t>
            </a:r>
            <a:r>
              <a:rPr lang="fr-FR" sz="4800" b="1" i="1" dirty="0" err="1">
                <a:latin typeface="Brush Script MT Italic"/>
                <a:cs typeface="Brush Script MT Italic"/>
              </a:rPr>
              <a:t>lifnei</a:t>
            </a:r>
            <a:r>
              <a:rPr lang="fr-FR" sz="4800" b="1" i="1" dirty="0">
                <a:latin typeface="Brush Script MT Italic"/>
                <a:cs typeface="Brush Script MT Italic"/>
              </a:rPr>
              <a:t> </a:t>
            </a:r>
            <a:r>
              <a:rPr lang="fr-FR" sz="4800" b="1" i="1" dirty="0" err="1">
                <a:latin typeface="Brush Script MT Italic"/>
                <a:cs typeface="Brush Script MT Italic"/>
              </a:rPr>
              <a:t>Hashem</a:t>
            </a:r>
            <a:r>
              <a:rPr lang="fr-FR" sz="4800" b="1" i="1" dirty="0">
                <a:latin typeface="Brush Script MT Italic"/>
                <a:cs typeface="Brush Script MT Italic"/>
              </a:rPr>
              <a:t> </a:t>
            </a:r>
            <a:r>
              <a:rPr lang="fr-FR" sz="4800" b="1" i="1" dirty="0" err="1">
                <a:latin typeface="Brush Script MT Italic"/>
                <a:cs typeface="Brush Script MT Italic"/>
              </a:rPr>
              <a:t>be'artzot</a:t>
            </a:r>
            <a:r>
              <a:rPr lang="fr-FR" sz="4800" b="1" i="1" dirty="0">
                <a:latin typeface="Brush Script MT Italic"/>
                <a:cs typeface="Brush Script MT Italic"/>
              </a:rPr>
              <a:t> </a:t>
            </a:r>
            <a:r>
              <a:rPr lang="fr-FR" sz="4800" b="1" i="1" dirty="0" err="1">
                <a:latin typeface="Brush Script MT Italic"/>
                <a:cs typeface="Brush Script MT Italic"/>
              </a:rPr>
              <a:t>hachaim</a:t>
            </a:r>
            <a:endParaRPr lang="fr-FR" sz="4800" dirty="0">
              <a:latin typeface="Brush Script MT Italic"/>
              <a:cs typeface="Brush Script MT Italic"/>
            </a:endParaRPr>
          </a:p>
          <a:p>
            <a:pPr algn="ctr"/>
            <a:r>
              <a:rPr lang="fr-FR" sz="3200" b="1" dirty="0"/>
              <a:t>Je marche devant le Seigneur, au pays des vivants</a:t>
            </a:r>
            <a:endParaRPr lang="fr-FR" sz="3200" b="1" i="1" dirty="0"/>
          </a:p>
          <a:p>
            <a:pPr algn="ctr"/>
            <a:endParaRPr lang="fr-FR" sz="3200" b="1" i="1" dirty="0"/>
          </a:p>
        </p:txBody>
      </p:sp>
    </p:spTree>
    <p:extLst>
      <p:ext uri="{BB962C8B-B14F-4D97-AF65-F5344CB8AC3E}">
        <p14:creationId xmlns:p14="http://schemas.microsoft.com/office/powerpoint/2010/main" val="989119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PLACEBO PORTE LA SOUTANE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384300"/>
            <a:ext cx="76200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56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4224104-103A-104B-9AA1-ACCE179F5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6255"/>
            <a:ext cx="6001172" cy="439858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331A3F3-B2A7-1C49-83CC-FE62BD3C8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171" y="-1"/>
            <a:ext cx="2998449" cy="426994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DFCF26D-48CB-B847-AF4E-390FF6A89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9620" y="3665620"/>
            <a:ext cx="3192380" cy="319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07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210" y="1166671"/>
            <a:ext cx="9176001" cy="451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91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175</Words>
  <Application>Microsoft Macintosh PowerPoint</Application>
  <PresentationFormat>Grand écran</PresentationFormat>
  <Paragraphs>59</Paragraphs>
  <Slides>30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6" baseType="lpstr">
      <vt:lpstr>Brush Script MT Italic</vt:lpstr>
      <vt:lpstr>ＭＳ Ｐゴシック</vt:lpstr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PLACEBO PORTE LA SOUTANE</vt:lpstr>
      <vt:lpstr>Présentation PowerPoint</vt:lpstr>
      <vt:lpstr>Présentation PowerPoint</vt:lpstr>
      <vt:lpstr>Chanter à placebo    Les pleureuses sont des menteuses </vt:lpstr>
      <vt:lpstr>Satyre Ménipée (1594)  Higuiero de l’Inferno ou « Catholicon composé » *** ** *  Dans les contes de Canterbury où Chaucer nomme Placebo son courtier sycophante (mouchard) </vt:lpstr>
      <vt:lpstr>PLACEBO EN HABITS DE COURTISAN</vt:lpstr>
      <vt:lpstr>Corvisart Mica panis</vt:lpstr>
      <vt:lpstr>PLACEBO MET UNE BLOUSE BLANCHE</vt:lpstr>
      <vt:lpstr>Présentation PowerPoint</vt:lpstr>
      <vt:lpstr>Présentation PowerPoint</vt:lpstr>
      <vt:lpstr>PLACEBO ET LA RESPECTABILITE SCIENTIFIQUE</vt:lpstr>
      <vt:lpstr>Présentation PowerPoint</vt:lpstr>
      <vt:lpstr>Présentation PowerPoint</vt:lpstr>
      <vt:lpstr>       QUAND LE MÊME MÉDICAMENT PROVOQUE UN EFFET PLACEBO OU NOCEBO EN FONCTION DU CONTEXTE</vt:lpstr>
      <vt:lpstr>HISTOIRE DU DOCTEUR WOLF</vt:lpstr>
      <vt:lpstr>            Chez qui le placebo agit-il ?   Animal  Sujet sain  Bébés   Selon QI, personnalité, maladie… </vt:lpstr>
      <vt:lpstr>LA MÉDECINE EST UN DRAME OU UNE COMÉDIE JOUÉE À TROIS PERSONNAGES :  - LE MÉDECIN - LE MALADE - LA MALADIE </vt:lpstr>
      <vt:lpstr>   FACTEURS INFLUENÇANT L’EFFET PLACEBO (1)   </vt:lpstr>
      <vt:lpstr>     FACTEURS INFLUENÇANT L’EFFET PLACEBO (2)  LE MALADE   </vt:lpstr>
      <vt:lpstr> FACTEURS INFLUENÇANT L’EFFET PLACEBO (3)  LA MALADIE</vt:lpstr>
      <vt:lpstr>Présentation PowerPoint</vt:lpstr>
      <vt:lpstr>PETITE HISTOIRE DU MÉDICAMENT ET DU PLACEBO </vt:lpstr>
      <vt:lpstr>Le placebo, une éthique du mensonge ?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Microsoft Office</dc:creator>
  <cp:lastModifiedBy>Utilisateur Microsoft Office</cp:lastModifiedBy>
  <cp:revision>43</cp:revision>
  <dcterms:created xsi:type="dcterms:W3CDTF">2019-11-01T04:14:17Z</dcterms:created>
  <dcterms:modified xsi:type="dcterms:W3CDTF">2019-11-01T07:57:29Z</dcterms:modified>
</cp:coreProperties>
</file>