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311" r:id="rId36"/>
    <p:sldId id="290" r:id="rId37"/>
    <p:sldId id="312" r:id="rId38"/>
    <p:sldId id="291" r:id="rId39"/>
    <p:sldId id="313" r:id="rId40"/>
    <p:sldId id="292" r:id="rId41"/>
    <p:sldId id="314" r:id="rId42"/>
    <p:sldId id="293" r:id="rId43"/>
    <p:sldId id="315" r:id="rId44"/>
    <p:sldId id="294" r:id="rId45"/>
    <p:sldId id="316" r:id="rId46"/>
    <p:sldId id="295" r:id="rId47"/>
    <p:sldId id="317" r:id="rId48"/>
    <p:sldId id="296" r:id="rId49"/>
    <p:sldId id="297" r:id="rId50"/>
    <p:sldId id="318" r:id="rId51"/>
    <p:sldId id="298" r:id="rId52"/>
    <p:sldId id="319" r:id="rId53"/>
    <p:sldId id="320" r:id="rId54"/>
    <p:sldId id="300" r:id="rId55"/>
    <p:sldId id="301" r:id="rId56"/>
    <p:sldId id="302" r:id="rId57"/>
    <p:sldId id="303" r:id="rId58"/>
    <p:sldId id="304" r:id="rId59"/>
    <p:sldId id="307" r:id="rId60"/>
    <p:sldId id="306" r:id="rId61"/>
    <p:sldId id="308" r:id="rId62"/>
    <p:sldId id="309" r:id="rId63"/>
    <p:sldId id="310" r:id="rId6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77"/>
    <p:restoredTop sz="94595"/>
  </p:normalViewPr>
  <p:slideViewPr>
    <p:cSldViewPr snapToGrid="0" snapToObjects="1">
      <p:cViewPr varScale="1">
        <p:scale>
          <a:sx n="88" d="100"/>
          <a:sy n="88" d="100"/>
        </p:scale>
        <p:origin x="84"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53D0A8-F194-4FE2-B93E-E7390F0AD4B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2C75CA4-0C28-4D82-9B69-3225AA751F30}">
      <dgm:prSet/>
      <dgm:spPr/>
      <dgm:t>
        <a:bodyPr/>
        <a:lstStyle/>
        <a:p>
          <a:r>
            <a:rPr lang="fr-FR"/>
            <a:t>Les massages thérapeutiques consistent donc en des manipulations manuelles des tissus mous (muscles, vaisseaux sanguins, tendons, ligaments, tissus adipeux...) visant à améliorer la santé et le bien-être d’un individu. </a:t>
          </a:r>
          <a:endParaRPr lang="en-US"/>
        </a:p>
      </dgm:t>
    </dgm:pt>
    <dgm:pt modelId="{7F36D76E-9F3E-4993-977F-1289EB8F7D0E}" type="parTrans" cxnId="{D1F409C1-9917-4B33-8020-8178A88F2781}">
      <dgm:prSet/>
      <dgm:spPr/>
      <dgm:t>
        <a:bodyPr/>
        <a:lstStyle/>
        <a:p>
          <a:endParaRPr lang="en-US"/>
        </a:p>
      </dgm:t>
    </dgm:pt>
    <dgm:pt modelId="{DD4F51FB-ACEF-4144-9C90-02D90D257B6A}" type="sibTrans" cxnId="{D1F409C1-9917-4B33-8020-8178A88F2781}">
      <dgm:prSet/>
      <dgm:spPr/>
      <dgm:t>
        <a:bodyPr/>
        <a:lstStyle/>
        <a:p>
          <a:endParaRPr lang="en-US"/>
        </a:p>
      </dgm:t>
    </dgm:pt>
    <dgm:pt modelId="{32DEA3F3-312C-47F2-B918-BB9FA8C66409}">
      <dgm:prSet/>
      <dgm:spPr/>
      <dgm:t>
        <a:bodyPr/>
        <a:lstStyle/>
        <a:p>
          <a:r>
            <a:rPr lang="fr-FR"/>
            <a:t>On distingue sept manœuvres de base (l’effleurage, la pression glissée profonde, la pression statique, le pétrissage, la friction, la vibration et la percussion) (Dufour et al., 2016).</a:t>
          </a:r>
          <a:endParaRPr lang="en-US"/>
        </a:p>
      </dgm:t>
    </dgm:pt>
    <dgm:pt modelId="{2AB396B1-7F76-4085-B6CA-23FEC5632C2E}" type="parTrans" cxnId="{289D21DA-3FA9-476B-8034-5C9B8FA98D65}">
      <dgm:prSet/>
      <dgm:spPr/>
      <dgm:t>
        <a:bodyPr/>
        <a:lstStyle/>
        <a:p>
          <a:endParaRPr lang="en-US"/>
        </a:p>
      </dgm:t>
    </dgm:pt>
    <dgm:pt modelId="{0B0C22FB-6FA0-4854-9C2E-23E99D4315FC}" type="sibTrans" cxnId="{289D21DA-3FA9-476B-8034-5C9B8FA98D65}">
      <dgm:prSet/>
      <dgm:spPr/>
      <dgm:t>
        <a:bodyPr/>
        <a:lstStyle/>
        <a:p>
          <a:endParaRPr lang="en-US"/>
        </a:p>
      </dgm:t>
    </dgm:pt>
    <dgm:pt modelId="{97E75D06-437F-B84E-944A-8B89EE31B280}" type="pres">
      <dgm:prSet presAssocID="{F153D0A8-F194-4FE2-B93E-E7390F0AD4B0}" presName="linear" presStyleCnt="0">
        <dgm:presLayoutVars>
          <dgm:animLvl val="lvl"/>
          <dgm:resizeHandles val="exact"/>
        </dgm:presLayoutVars>
      </dgm:prSet>
      <dgm:spPr/>
      <dgm:t>
        <a:bodyPr/>
        <a:lstStyle/>
        <a:p>
          <a:endParaRPr lang="fr-FR"/>
        </a:p>
      </dgm:t>
    </dgm:pt>
    <dgm:pt modelId="{FCCDB833-21F0-4F45-86A9-AFF31008B712}" type="pres">
      <dgm:prSet presAssocID="{F2C75CA4-0C28-4D82-9B69-3225AA751F30}" presName="parentText" presStyleLbl="node1" presStyleIdx="0" presStyleCnt="2">
        <dgm:presLayoutVars>
          <dgm:chMax val="0"/>
          <dgm:bulletEnabled val="1"/>
        </dgm:presLayoutVars>
      </dgm:prSet>
      <dgm:spPr/>
      <dgm:t>
        <a:bodyPr/>
        <a:lstStyle/>
        <a:p>
          <a:endParaRPr lang="fr-FR"/>
        </a:p>
      </dgm:t>
    </dgm:pt>
    <dgm:pt modelId="{86466852-BE77-3345-BDF4-2B9C674B421C}" type="pres">
      <dgm:prSet presAssocID="{DD4F51FB-ACEF-4144-9C90-02D90D257B6A}" presName="spacer" presStyleCnt="0"/>
      <dgm:spPr/>
    </dgm:pt>
    <dgm:pt modelId="{0639AA5C-511B-274B-9258-CCCA1A47866C}" type="pres">
      <dgm:prSet presAssocID="{32DEA3F3-312C-47F2-B918-BB9FA8C66409}" presName="parentText" presStyleLbl="node1" presStyleIdx="1" presStyleCnt="2">
        <dgm:presLayoutVars>
          <dgm:chMax val="0"/>
          <dgm:bulletEnabled val="1"/>
        </dgm:presLayoutVars>
      </dgm:prSet>
      <dgm:spPr/>
      <dgm:t>
        <a:bodyPr/>
        <a:lstStyle/>
        <a:p>
          <a:endParaRPr lang="fr-FR"/>
        </a:p>
      </dgm:t>
    </dgm:pt>
  </dgm:ptLst>
  <dgm:cxnLst>
    <dgm:cxn modelId="{D1F409C1-9917-4B33-8020-8178A88F2781}" srcId="{F153D0A8-F194-4FE2-B93E-E7390F0AD4B0}" destId="{F2C75CA4-0C28-4D82-9B69-3225AA751F30}" srcOrd="0" destOrd="0" parTransId="{7F36D76E-9F3E-4993-977F-1289EB8F7D0E}" sibTransId="{DD4F51FB-ACEF-4144-9C90-02D90D257B6A}"/>
    <dgm:cxn modelId="{E66E6845-C56A-7C43-B7FE-5F15CF14C088}" type="presOf" srcId="{32DEA3F3-312C-47F2-B918-BB9FA8C66409}" destId="{0639AA5C-511B-274B-9258-CCCA1A47866C}" srcOrd="0" destOrd="0" presId="urn:microsoft.com/office/officeart/2005/8/layout/vList2"/>
    <dgm:cxn modelId="{289D21DA-3FA9-476B-8034-5C9B8FA98D65}" srcId="{F153D0A8-F194-4FE2-B93E-E7390F0AD4B0}" destId="{32DEA3F3-312C-47F2-B918-BB9FA8C66409}" srcOrd="1" destOrd="0" parTransId="{2AB396B1-7F76-4085-B6CA-23FEC5632C2E}" sibTransId="{0B0C22FB-6FA0-4854-9C2E-23E99D4315FC}"/>
    <dgm:cxn modelId="{899FA269-10B9-AA4A-9884-34F730E5F9FB}" type="presOf" srcId="{F2C75CA4-0C28-4D82-9B69-3225AA751F30}" destId="{FCCDB833-21F0-4F45-86A9-AFF31008B712}" srcOrd="0" destOrd="0" presId="urn:microsoft.com/office/officeart/2005/8/layout/vList2"/>
    <dgm:cxn modelId="{6D918F5B-721E-9F49-B79B-47634008F35A}" type="presOf" srcId="{F153D0A8-F194-4FE2-B93E-E7390F0AD4B0}" destId="{97E75D06-437F-B84E-944A-8B89EE31B280}" srcOrd="0" destOrd="0" presId="urn:microsoft.com/office/officeart/2005/8/layout/vList2"/>
    <dgm:cxn modelId="{45D88349-17D1-E847-95AD-75897E2F976D}" type="presParOf" srcId="{97E75D06-437F-B84E-944A-8B89EE31B280}" destId="{FCCDB833-21F0-4F45-86A9-AFF31008B712}" srcOrd="0" destOrd="0" presId="urn:microsoft.com/office/officeart/2005/8/layout/vList2"/>
    <dgm:cxn modelId="{8FC79BAF-A75B-9D41-9D0C-D4B888A91D10}" type="presParOf" srcId="{97E75D06-437F-B84E-944A-8B89EE31B280}" destId="{86466852-BE77-3345-BDF4-2B9C674B421C}" srcOrd="1" destOrd="0" presId="urn:microsoft.com/office/officeart/2005/8/layout/vList2"/>
    <dgm:cxn modelId="{51F155A2-3744-8642-A499-917D59B68B02}" type="presParOf" srcId="{97E75D06-437F-B84E-944A-8B89EE31B280}" destId="{0639AA5C-511B-274B-9258-CCCA1A47866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25BC3B-E999-49A6-BFAD-1F58EC5361C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002302A3-8D4B-4315-85A2-40F1C0BE7358}">
      <dgm:prSet/>
      <dgm:spPr/>
      <dgm:t>
        <a:bodyPr/>
        <a:lstStyle/>
        <a:p>
          <a:r>
            <a:rPr lang="fr-FR" b="1" i="1" u="sng"/>
            <a:t>Définition : </a:t>
          </a:r>
          <a:r>
            <a:rPr lang="fr-FR"/>
            <a:t>Pressions locales où la main ne glisse pas par rapport à la peau.</a:t>
          </a:r>
          <a:endParaRPr lang="en-US"/>
        </a:p>
      </dgm:t>
    </dgm:pt>
    <dgm:pt modelId="{6B0E1A7D-6B04-4494-9137-F6E8524EBABE}" type="parTrans" cxnId="{2508EA41-36BC-4DFE-93A0-ED0DABC3ACB4}">
      <dgm:prSet/>
      <dgm:spPr/>
      <dgm:t>
        <a:bodyPr/>
        <a:lstStyle/>
        <a:p>
          <a:endParaRPr lang="en-US"/>
        </a:p>
      </dgm:t>
    </dgm:pt>
    <dgm:pt modelId="{98FAFE6A-6C6C-4236-BDBC-3951A6118483}" type="sibTrans" cxnId="{2508EA41-36BC-4DFE-93A0-ED0DABC3ACB4}">
      <dgm:prSet/>
      <dgm:spPr/>
      <dgm:t>
        <a:bodyPr/>
        <a:lstStyle/>
        <a:p>
          <a:endParaRPr lang="en-US"/>
        </a:p>
      </dgm:t>
    </dgm:pt>
    <dgm:pt modelId="{498DD6BC-EB25-463B-B8AB-27DCE9E1550A}">
      <dgm:prSet/>
      <dgm:spPr/>
      <dgm:t>
        <a:bodyPr/>
        <a:lstStyle/>
        <a:p>
          <a:r>
            <a:rPr lang="fr-FR" b="1" i="1" u="sng"/>
            <a:t>Indications : </a:t>
          </a:r>
          <a:r>
            <a:rPr lang="fr-FR"/>
            <a:t>Lutte contre la douleur, DLM.</a:t>
          </a:r>
          <a:endParaRPr lang="en-US"/>
        </a:p>
      </dgm:t>
    </dgm:pt>
    <dgm:pt modelId="{354FCC55-DFF3-4AFB-A79B-DB32E9F811DA}" type="parTrans" cxnId="{3D882F12-7159-47BB-8941-EC7C5A21803F}">
      <dgm:prSet/>
      <dgm:spPr/>
      <dgm:t>
        <a:bodyPr/>
        <a:lstStyle/>
        <a:p>
          <a:endParaRPr lang="en-US"/>
        </a:p>
      </dgm:t>
    </dgm:pt>
    <dgm:pt modelId="{4CAC9267-DA26-49E4-B7B5-4E5E34BCC748}" type="sibTrans" cxnId="{3D882F12-7159-47BB-8941-EC7C5A21803F}">
      <dgm:prSet/>
      <dgm:spPr/>
      <dgm:t>
        <a:bodyPr/>
        <a:lstStyle/>
        <a:p>
          <a:endParaRPr lang="en-US"/>
        </a:p>
      </dgm:t>
    </dgm:pt>
    <dgm:pt modelId="{7687B92A-53C3-4E81-9FBC-998231CBAF37}">
      <dgm:prSet/>
      <dgm:spPr/>
      <dgm:t>
        <a:bodyPr/>
        <a:lstStyle/>
        <a:p>
          <a:r>
            <a:rPr lang="fr-FR" b="1" i="1" u="sng"/>
            <a:t>Contre-indications : </a:t>
          </a:r>
          <a:r>
            <a:rPr lang="fr-FR"/>
            <a:t>Aucune.</a:t>
          </a:r>
          <a:endParaRPr lang="en-US"/>
        </a:p>
      </dgm:t>
    </dgm:pt>
    <dgm:pt modelId="{DEBB6AC8-AAA1-490B-B2BA-42EE688AE47B}" type="parTrans" cxnId="{5F803BFD-6886-4650-AD5E-3F9E9223A6CA}">
      <dgm:prSet/>
      <dgm:spPr/>
      <dgm:t>
        <a:bodyPr/>
        <a:lstStyle/>
        <a:p>
          <a:endParaRPr lang="en-US"/>
        </a:p>
      </dgm:t>
    </dgm:pt>
    <dgm:pt modelId="{2BBFDC52-03AC-41F7-BE63-F0543FAA2DFA}" type="sibTrans" cxnId="{5F803BFD-6886-4650-AD5E-3F9E9223A6CA}">
      <dgm:prSet/>
      <dgm:spPr/>
      <dgm:t>
        <a:bodyPr/>
        <a:lstStyle/>
        <a:p>
          <a:endParaRPr lang="en-US"/>
        </a:p>
      </dgm:t>
    </dgm:pt>
    <dgm:pt modelId="{EAF30B10-59D1-4349-A30B-7D3E6F26EB0A}" type="pres">
      <dgm:prSet presAssocID="{F525BC3B-E999-49A6-BFAD-1F58EC5361CE}" presName="linear" presStyleCnt="0">
        <dgm:presLayoutVars>
          <dgm:animLvl val="lvl"/>
          <dgm:resizeHandles val="exact"/>
        </dgm:presLayoutVars>
      </dgm:prSet>
      <dgm:spPr/>
      <dgm:t>
        <a:bodyPr/>
        <a:lstStyle/>
        <a:p>
          <a:endParaRPr lang="fr-FR"/>
        </a:p>
      </dgm:t>
    </dgm:pt>
    <dgm:pt modelId="{03D76197-5F1D-2547-9484-5EC0F438D475}" type="pres">
      <dgm:prSet presAssocID="{002302A3-8D4B-4315-85A2-40F1C0BE7358}" presName="parentText" presStyleLbl="node1" presStyleIdx="0" presStyleCnt="3">
        <dgm:presLayoutVars>
          <dgm:chMax val="0"/>
          <dgm:bulletEnabled val="1"/>
        </dgm:presLayoutVars>
      </dgm:prSet>
      <dgm:spPr/>
      <dgm:t>
        <a:bodyPr/>
        <a:lstStyle/>
        <a:p>
          <a:endParaRPr lang="fr-FR"/>
        </a:p>
      </dgm:t>
    </dgm:pt>
    <dgm:pt modelId="{C7904043-9248-B54E-BC92-932F377CB8A0}" type="pres">
      <dgm:prSet presAssocID="{98FAFE6A-6C6C-4236-BDBC-3951A6118483}" presName="spacer" presStyleCnt="0"/>
      <dgm:spPr/>
    </dgm:pt>
    <dgm:pt modelId="{5EB3A84B-B1D0-4745-81F2-98E467A923F3}" type="pres">
      <dgm:prSet presAssocID="{498DD6BC-EB25-463B-B8AB-27DCE9E1550A}" presName="parentText" presStyleLbl="node1" presStyleIdx="1" presStyleCnt="3">
        <dgm:presLayoutVars>
          <dgm:chMax val="0"/>
          <dgm:bulletEnabled val="1"/>
        </dgm:presLayoutVars>
      </dgm:prSet>
      <dgm:spPr/>
      <dgm:t>
        <a:bodyPr/>
        <a:lstStyle/>
        <a:p>
          <a:endParaRPr lang="fr-FR"/>
        </a:p>
      </dgm:t>
    </dgm:pt>
    <dgm:pt modelId="{1EDE7653-DABF-3146-8B8C-909144EB857E}" type="pres">
      <dgm:prSet presAssocID="{4CAC9267-DA26-49E4-B7B5-4E5E34BCC748}" presName="spacer" presStyleCnt="0"/>
      <dgm:spPr/>
    </dgm:pt>
    <dgm:pt modelId="{6317205C-8923-C049-9FAB-594B2B5FAF35}" type="pres">
      <dgm:prSet presAssocID="{7687B92A-53C3-4E81-9FBC-998231CBAF37}" presName="parentText" presStyleLbl="node1" presStyleIdx="2" presStyleCnt="3">
        <dgm:presLayoutVars>
          <dgm:chMax val="0"/>
          <dgm:bulletEnabled val="1"/>
        </dgm:presLayoutVars>
      </dgm:prSet>
      <dgm:spPr/>
      <dgm:t>
        <a:bodyPr/>
        <a:lstStyle/>
        <a:p>
          <a:endParaRPr lang="fr-FR"/>
        </a:p>
      </dgm:t>
    </dgm:pt>
  </dgm:ptLst>
  <dgm:cxnLst>
    <dgm:cxn modelId="{48AC7582-2CDE-C84C-AF60-F47410911CAC}" type="presOf" srcId="{498DD6BC-EB25-463B-B8AB-27DCE9E1550A}" destId="{5EB3A84B-B1D0-4745-81F2-98E467A923F3}" srcOrd="0" destOrd="0" presId="urn:microsoft.com/office/officeart/2005/8/layout/vList2"/>
    <dgm:cxn modelId="{2508EA41-36BC-4DFE-93A0-ED0DABC3ACB4}" srcId="{F525BC3B-E999-49A6-BFAD-1F58EC5361CE}" destId="{002302A3-8D4B-4315-85A2-40F1C0BE7358}" srcOrd="0" destOrd="0" parTransId="{6B0E1A7D-6B04-4494-9137-F6E8524EBABE}" sibTransId="{98FAFE6A-6C6C-4236-BDBC-3951A6118483}"/>
    <dgm:cxn modelId="{5F803BFD-6886-4650-AD5E-3F9E9223A6CA}" srcId="{F525BC3B-E999-49A6-BFAD-1F58EC5361CE}" destId="{7687B92A-53C3-4E81-9FBC-998231CBAF37}" srcOrd="2" destOrd="0" parTransId="{DEBB6AC8-AAA1-490B-B2BA-42EE688AE47B}" sibTransId="{2BBFDC52-03AC-41F7-BE63-F0543FAA2DFA}"/>
    <dgm:cxn modelId="{C9FBAD64-30B8-F14B-A48C-881D07D8275F}" type="presOf" srcId="{002302A3-8D4B-4315-85A2-40F1C0BE7358}" destId="{03D76197-5F1D-2547-9484-5EC0F438D475}" srcOrd="0" destOrd="0" presId="urn:microsoft.com/office/officeart/2005/8/layout/vList2"/>
    <dgm:cxn modelId="{0BCA726A-8ECD-A54D-9776-424866D0B6E8}" type="presOf" srcId="{F525BC3B-E999-49A6-BFAD-1F58EC5361CE}" destId="{EAF30B10-59D1-4349-A30B-7D3E6F26EB0A}" srcOrd="0" destOrd="0" presId="urn:microsoft.com/office/officeart/2005/8/layout/vList2"/>
    <dgm:cxn modelId="{3D882F12-7159-47BB-8941-EC7C5A21803F}" srcId="{F525BC3B-E999-49A6-BFAD-1F58EC5361CE}" destId="{498DD6BC-EB25-463B-B8AB-27DCE9E1550A}" srcOrd="1" destOrd="0" parTransId="{354FCC55-DFF3-4AFB-A79B-DB32E9F811DA}" sibTransId="{4CAC9267-DA26-49E4-B7B5-4E5E34BCC748}"/>
    <dgm:cxn modelId="{EE84F0B7-2CC8-8041-8091-D3B339CE7AC1}" type="presOf" srcId="{7687B92A-53C3-4E81-9FBC-998231CBAF37}" destId="{6317205C-8923-C049-9FAB-594B2B5FAF35}" srcOrd="0" destOrd="0" presId="urn:microsoft.com/office/officeart/2005/8/layout/vList2"/>
    <dgm:cxn modelId="{B60A1A4D-8E8F-7743-904F-27CF4D47FA79}" type="presParOf" srcId="{EAF30B10-59D1-4349-A30B-7D3E6F26EB0A}" destId="{03D76197-5F1D-2547-9484-5EC0F438D475}" srcOrd="0" destOrd="0" presId="urn:microsoft.com/office/officeart/2005/8/layout/vList2"/>
    <dgm:cxn modelId="{ADBBA723-56A3-2249-A706-59E91D3357D8}" type="presParOf" srcId="{EAF30B10-59D1-4349-A30B-7D3E6F26EB0A}" destId="{C7904043-9248-B54E-BC92-932F377CB8A0}" srcOrd="1" destOrd="0" presId="urn:microsoft.com/office/officeart/2005/8/layout/vList2"/>
    <dgm:cxn modelId="{D7E1E508-EB7B-BB40-B49E-1778B821DC86}" type="presParOf" srcId="{EAF30B10-59D1-4349-A30B-7D3E6F26EB0A}" destId="{5EB3A84B-B1D0-4745-81F2-98E467A923F3}" srcOrd="2" destOrd="0" presId="urn:microsoft.com/office/officeart/2005/8/layout/vList2"/>
    <dgm:cxn modelId="{5CB52E9A-D29A-EB47-9EFD-8AC12F239F08}" type="presParOf" srcId="{EAF30B10-59D1-4349-A30B-7D3E6F26EB0A}" destId="{1EDE7653-DABF-3146-8B8C-909144EB857E}" srcOrd="3" destOrd="0" presId="urn:microsoft.com/office/officeart/2005/8/layout/vList2"/>
    <dgm:cxn modelId="{C1464531-8772-E54E-9A14-0DD2ADD9DAE1}" type="presParOf" srcId="{EAF30B10-59D1-4349-A30B-7D3E6F26EB0A}" destId="{6317205C-8923-C049-9FAB-594B2B5FAF3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F833113-30D8-44A8-BB5A-51BB535FE91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02CB674B-02B6-417F-A588-33FCE2541D72}">
      <dgm:prSet/>
      <dgm:spPr/>
      <dgm:t>
        <a:bodyPr/>
        <a:lstStyle/>
        <a:p>
          <a:r>
            <a:rPr lang="fr-FR" b="1" i="1" u="sng"/>
            <a:t>Définition : </a:t>
          </a:r>
          <a:r>
            <a:rPr lang="fr-FR"/>
            <a:t>Manœuvre qui consiste à travailler un pli de peau en le soulevant, le mobilisant.</a:t>
          </a:r>
          <a:endParaRPr lang="en-US"/>
        </a:p>
      </dgm:t>
    </dgm:pt>
    <dgm:pt modelId="{59345596-BF03-4157-93D8-836350D1BCD1}" type="parTrans" cxnId="{4FFA4873-DEED-48E9-8A33-CC153D6332C2}">
      <dgm:prSet/>
      <dgm:spPr/>
      <dgm:t>
        <a:bodyPr/>
        <a:lstStyle/>
        <a:p>
          <a:endParaRPr lang="en-US"/>
        </a:p>
      </dgm:t>
    </dgm:pt>
    <dgm:pt modelId="{73B16E7C-3133-467D-A66A-815FF88E4659}" type="sibTrans" cxnId="{4FFA4873-DEED-48E9-8A33-CC153D6332C2}">
      <dgm:prSet/>
      <dgm:spPr/>
      <dgm:t>
        <a:bodyPr/>
        <a:lstStyle/>
        <a:p>
          <a:endParaRPr lang="en-US"/>
        </a:p>
      </dgm:t>
    </dgm:pt>
    <dgm:pt modelId="{01E2D3E1-9C8A-41F4-BB2F-E837C8C78C97}">
      <dgm:prSet/>
      <dgm:spPr/>
      <dgm:t>
        <a:bodyPr/>
        <a:lstStyle/>
        <a:p>
          <a:r>
            <a:rPr lang="fr-FR" b="1" i="1" u="sng"/>
            <a:t>Indications :</a:t>
          </a:r>
          <a:endParaRPr lang="en-US"/>
        </a:p>
      </dgm:t>
    </dgm:pt>
    <dgm:pt modelId="{534B39D0-D060-4822-8A59-1C6A058B0A9D}" type="parTrans" cxnId="{65CE72A5-A1BF-4314-AABC-DA615F8E0918}">
      <dgm:prSet/>
      <dgm:spPr/>
      <dgm:t>
        <a:bodyPr/>
        <a:lstStyle/>
        <a:p>
          <a:endParaRPr lang="en-US"/>
        </a:p>
      </dgm:t>
    </dgm:pt>
    <dgm:pt modelId="{05D6EA35-16CB-476C-99F5-978934E51302}" type="sibTrans" cxnId="{65CE72A5-A1BF-4314-AABC-DA615F8E0918}">
      <dgm:prSet/>
      <dgm:spPr/>
      <dgm:t>
        <a:bodyPr/>
        <a:lstStyle/>
        <a:p>
          <a:endParaRPr lang="en-US"/>
        </a:p>
      </dgm:t>
    </dgm:pt>
    <dgm:pt modelId="{E6015752-9986-42F2-AFC5-18A49261F857}">
      <dgm:prSet/>
      <dgm:spPr/>
      <dgm:t>
        <a:bodyPr/>
        <a:lstStyle/>
        <a:p>
          <a:r>
            <a:rPr lang="fr-FR"/>
            <a:t>Bilan palpatoire.</a:t>
          </a:r>
          <a:endParaRPr lang="en-US"/>
        </a:p>
      </dgm:t>
    </dgm:pt>
    <dgm:pt modelId="{1BFE5DA6-6CFD-4B65-872E-50FF5DF3288A}" type="parTrans" cxnId="{B8C5558F-F412-4F92-B58A-E3CAE6102B90}">
      <dgm:prSet/>
      <dgm:spPr/>
      <dgm:t>
        <a:bodyPr/>
        <a:lstStyle/>
        <a:p>
          <a:endParaRPr lang="en-US"/>
        </a:p>
      </dgm:t>
    </dgm:pt>
    <dgm:pt modelId="{F7AAD65A-A22E-4081-9BA9-036779399CEA}" type="sibTrans" cxnId="{B8C5558F-F412-4F92-B58A-E3CAE6102B90}">
      <dgm:prSet/>
      <dgm:spPr/>
      <dgm:t>
        <a:bodyPr/>
        <a:lstStyle/>
        <a:p>
          <a:endParaRPr lang="en-US"/>
        </a:p>
      </dgm:t>
    </dgm:pt>
    <dgm:pt modelId="{EFF61441-6EE1-4733-8754-2E7525C86E07}">
      <dgm:prSet/>
      <dgm:spPr/>
      <dgm:t>
        <a:bodyPr/>
        <a:lstStyle/>
        <a:p>
          <a:r>
            <a:rPr lang="fr-FR"/>
            <a:t>Lésions cutanées (cicatrices, brûlures).</a:t>
          </a:r>
          <a:endParaRPr lang="en-US"/>
        </a:p>
      </dgm:t>
    </dgm:pt>
    <dgm:pt modelId="{0AEE12E6-C83B-4BB2-A0B2-64E68E03538C}" type="parTrans" cxnId="{4E15F397-6238-4723-988D-F452492E9122}">
      <dgm:prSet/>
      <dgm:spPr/>
      <dgm:t>
        <a:bodyPr/>
        <a:lstStyle/>
        <a:p>
          <a:endParaRPr lang="en-US"/>
        </a:p>
      </dgm:t>
    </dgm:pt>
    <dgm:pt modelId="{D57A7229-071C-43A3-9AA4-783CDC8214B7}" type="sibTrans" cxnId="{4E15F397-6238-4723-988D-F452492E9122}">
      <dgm:prSet/>
      <dgm:spPr/>
      <dgm:t>
        <a:bodyPr/>
        <a:lstStyle/>
        <a:p>
          <a:endParaRPr lang="en-US"/>
        </a:p>
      </dgm:t>
    </dgm:pt>
    <dgm:pt modelId="{A64E9442-9DB1-4097-BA82-9A47841D51F0}">
      <dgm:prSet/>
      <dgm:spPr/>
      <dgm:t>
        <a:bodyPr/>
        <a:lstStyle/>
        <a:p>
          <a:r>
            <a:rPr lang="fr-FR"/>
            <a:t>Esthétisme (massage du visage, infiltrats cellulalgiques).</a:t>
          </a:r>
          <a:endParaRPr lang="en-US"/>
        </a:p>
      </dgm:t>
    </dgm:pt>
    <dgm:pt modelId="{C8D84A5E-DB87-4D3B-9F7A-6514425A28EA}" type="parTrans" cxnId="{C3BFE077-D2B6-42AE-AF7E-4124A39684EF}">
      <dgm:prSet/>
      <dgm:spPr/>
      <dgm:t>
        <a:bodyPr/>
        <a:lstStyle/>
        <a:p>
          <a:endParaRPr lang="en-US"/>
        </a:p>
      </dgm:t>
    </dgm:pt>
    <dgm:pt modelId="{EF1081B4-CA84-4FF4-9E00-D48A68C49CD6}" type="sibTrans" cxnId="{C3BFE077-D2B6-42AE-AF7E-4124A39684EF}">
      <dgm:prSet/>
      <dgm:spPr/>
      <dgm:t>
        <a:bodyPr/>
        <a:lstStyle/>
        <a:p>
          <a:endParaRPr lang="en-US"/>
        </a:p>
      </dgm:t>
    </dgm:pt>
    <dgm:pt modelId="{DCC2B054-375A-4608-B0AE-BF538BB9504F}">
      <dgm:prSet/>
      <dgm:spPr/>
      <dgm:t>
        <a:bodyPr/>
        <a:lstStyle/>
        <a:p>
          <a:r>
            <a:rPr lang="fr-FR"/>
            <a:t>Traitement des organes à distance.</a:t>
          </a:r>
          <a:endParaRPr lang="en-US"/>
        </a:p>
      </dgm:t>
    </dgm:pt>
    <dgm:pt modelId="{D9E88316-7DD4-4FF0-B8BB-784BDB976ADB}" type="parTrans" cxnId="{BDA8EF2D-559E-4D2F-B97D-12D06A995AB3}">
      <dgm:prSet/>
      <dgm:spPr/>
      <dgm:t>
        <a:bodyPr/>
        <a:lstStyle/>
        <a:p>
          <a:endParaRPr lang="en-US"/>
        </a:p>
      </dgm:t>
    </dgm:pt>
    <dgm:pt modelId="{F9A33476-70E8-404C-8202-2608D5BF6C25}" type="sibTrans" cxnId="{BDA8EF2D-559E-4D2F-B97D-12D06A995AB3}">
      <dgm:prSet/>
      <dgm:spPr/>
      <dgm:t>
        <a:bodyPr/>
        <a:lstStyle/>
        <a:p>
          <a:endParaRPr lang="en-US"/>
        </a:p>
      </dgm:t>
    </dgm:pt>
    <dgm:pt modelId="{A25DFD6E-7E68-4D02-95B0-93A39A87FDA7}">
      <dgm:prSet/>
      <dgm:spPr/>
      <dgm:t>
        <a:bodyPr/>
        <a:lstStyle/>
        <a:p>
          <a:r>
            <a:rPr lang="fr-FR"/>
            <a:t>Algies d’insertion (tendon).</a:t>
          </a:r>
          <a:endParaRPr lang="en-US"/>
        </a:p>
      </dgm:t>
    </dgm:pt>
    <dgm:pt modelId="{4180D125-4C5B-4F13-837C-C868D8E95ECA}" type="parTrans" cxnId="{7AEA19C8-92F9-4C1F-8E14-8EB7F39C0319}">
      <dgm:prSet/>
      <dgm:spPr/>
      <dgm:t>
        <a:bodyPr/>
        <a:lstStyle/>
        <a:p>
          <a:endParaRPr lang="en-US"/>
        </a:p>
      </dgm:t>
    </dgm:pt>
    <dgm:pt modelId="{FFE630D5-5F52-4F1B-B502-0F6E3D896141}" type="sibTrans" cxnId="{7AEA19C8-92F9-4C1F-8E14-8EB7F39C0319}">
      <dgm:prSet/>
      <dgm:spPr/>
      <dgm:t>
        <a:bodyPr/>
        <a:lstStyle/>
        <a:p>
          <a:endParaRPr lang="en-US"/>
        </a:p>
      </dgm:t>
    </dgm:pt>
    <dgm:pt modelId="{64BA72AD-FA99-432E-9322-1230E3174C3E}">
      <dgm:prSet/>
      <dgm:spPr/>
      <dgm:t>
        <a:bodyPr/>
        <a:lstStyle/>
        <a:p>
          <a:r>
            <a:rPr lang="fr-FR" b="1" i="1" u="sng"/>
            <a:t>Contre-indications : </a:t>
          </a:r>
          <a:r>
            <a:rPr lang="fr-FR"/>
            <a:t>Escarres, fragilité capillaire excessive, tissulaire, brûlures ou cicatrices en cours de cicatrisation.</a:t>
          </a:r>
          <a:endParaRPr lang="en-US"/>
        </a:p>
      </dgm:t>
    </dgm:pt>
    <dgm:pt modelId="{6ABE58E6-2CDC-4702-AB24-DFB8537D5F77}" type="parTrans" cxnId="{603B9F79-D0C3-42F1-9E09-1330E4F2F29B}">
      <dgm:prSet/>
      <dgm:spPr/>
      <dgm:t>
        <a:bodyPr/>
        <a:lstStyle/>
        <a:p>
          <a:endParaRPr lang="en-US"/>
        </a:p>
      </dgm:t>
    </dgm:pt>
    <dgm:pt modelId="{BB38CB04-6FEB-43E9-927B-A2B3BB2CCC2F}" type="sibTrans" cxnId="{603B9F79-D0C3-42F1-9E09-1330E4F2F29B}">
      <dgm:prSet/>
      <dgm:spPr/>
      <dgm:t>
        <a:bodyPr/>
        <a:lstStyle/>
        <a:p>
          <a:endParaRPr lang="en-US"/>
        </a:p>
      </dgm:t>
    </dgm:pt>
    <dgm:pt modelId="{70A61C2D-30A6-9A4C-8725-0A23AA21CFD3}" type="pres">
      <dgm:prSet presAssocID="{EF833113-30D8-44A8-BB5A-51BB535FE916}" presName="linear" presStyleCnt="0">
        <dgm:presLayoutVars>
          <dgm:animLvl val="lvl"/>
          <dgm:resizeHandles val="exact"/>
        </dgm:presLayoutVars>
      </dgm:prSet>
      <dgm:spPr/>
      <dgm:t>
        <a:bodyPr/>
        <a:lstStyle/>
        <a:p>
          <a:endParaRPr lang="fr-FR"/>
        </a:p>
      </dgm:t>
    </dgm:pt>
    <dgm:pt modelId="{84CBB37E-6EED-A941-A174-8B37BB4244EB}" type="pres">
      <dgm:prSet presAssocID="{02CB674B-02B6-417F-A588-33FCE2541D72}" presName="parentText" presStyleLbl="node1" presStyleIdx="0" presStyleCnt="3">
        <dgm:presLayoutVars>
          <dgm:chMax val="0"/>
          <dgm:bulletEnabled val="1"/>
        </dgm:presLayoutVars>
      </dgm:prSet>
      <dgm:spPr/>
      <dgm:t>
        <a:bodyPr/>
        <a:lstStyle/>
        <a:p>
          <a:endParaRPr lang="fr-FR"/>
        </a:p>
      </dgm:t>
    </dgm:pt>
    <dgm:pt modelId="{2511D732-09C4-6E43-BFCF-3D530649EB3A}" type="pres">
      <dgm:prSet presAssocID="{73B16E7C-3133-467D-A66A-815FF88E4659}" presName="spacer" presStyleCnt="0"/>
      <dgm:spPr/>
    </dgm:pt>
    <dgm:pt modelId="{392E98FC-EFB8-6944-BB93-5BC206DAFFA1}" type="pres">
      <dgm:prSet presAssocID="{01E2D3E1-9C8A-41F4-BB2F-E837C8C78C97}" presName="parentText" presStyleLbl="node1" presStyleIdx="1" presStyleCnt="3">
        <dgm:presLayoutVars>
          <dgm:chMax val="0"/>
          <dgm:bulletEnabled val="1"/>
        </dgm:presLayoutVars>
      </dgm:prSet>
      <dgm:spPr/>
      <dgm:t>
        <a:bodyPr/>
        <a:lstStyle/>
        <a:p>
          <a:endParaRPr lang="fr-FR"/>
        </a:p>
      </dgm:t>
    </dgm:pt>
    <dgm:pt modelId="{F2E86C17-A7BE-4141-8E24-85EF867C6850}" type="pres">
      <dgm:prSet presAssocID="{01E2D3E1-9C8A-41F4-BB2F-E837C8C78C97}" presName="childText" presStyleLbl="revTx" presStyleIdx="0" presStyleCnt="1">
        <dgm:presLayoutVars>
          <dgm:bulletEnabled val="1"/>
        </dgm:presLayoutVars>
      </dgm:prSet>
      <dgm:spPr/>
      <dgm:t>
        <a:bodyPr/>
        <a:lstStyle/>
        <a:p>
          <a:endParaRPr lang="fr-FR"/>
        </a:p>
      </dgm:t>
    </dgm:pt>
    <dgm:pt modelId="{C248FD19-256F-B64D-ABEC-71FF5D726B2E}" type="pres">
      <dgm:prSet presAssocID="{64BA72AD-FA99-432E-9322-1230E3174C3E}" presName="parentText" presStyleLbl="node1" presStyleIdx="2" presStyleCnt="3">
        <dgm:presLayoutVars>
          <dgm:chMax val="0"/>
          <dgm:bulletEnabled val="1"/>
        </dgm:presLayoutVars>
      </dgm:prSet>
      <dgm:spPr/>
      <dgm:t>
        <a:bodyPr/>
        <a:lstStyle/>
        <a:p>
          <a:endParaRPr lang="fr-FR"/>
        </a:p>
      </dgm:t>
    </dgm:pt>
  </dgm:ptLst>
  <dgm:cxnLst>
    <dgm:cxn modelId="{603B9F79-D0C3-42F1-9E09-1330E4F2F29B}" srcId="{EF833113-30D8-44A8-BB5A-51BB535FE916}" destId="{64BA72AD-FA99-432E-9322-1230E3174C3E}" srcOrd="2" destOrd="0" parTransId="{6ABE58E6-2CDC-4702-AB24-DFB8537D5F77}" sibTransId="{BB38CB04-6FEB-43E9-927B-A2B3BB2CCC2F}"/>
    <dgm:cxn modelId="{B251C656-8D94-2346-BC5F-514A20D720CE}" type="presOf" srcId="{EFF61441-6EE1-4733-8754-2E7525C86E07}" destId="{F2E86C17-A7BE-4141-8E24-85EF867C6850}" srcOrd="0" destOrd="1" presId="urn:microsoft.com/office/officeart/2005/8/layout/vList2"/>
    <dgm:cxn modelId="{BDA8EF2D-559E-4D2F-B97D-12D06A995AB3}" srcId="{01E2D3E1-9C8A-41F4-BB2F-E837C8C78C97}" destId="{DCC2B054-375A-4608-B0AE-BF538BB9504F}" srcOrd="3" destOrd="0" parTransId="{D9E88316-7DD4-4FF0-B8BB-784BDB976ADB}" sibTransId="{F9A33476-70E8-404C-8202-2608D5BF6C25}"/>
    <dgm:cxn modelId="{6F6889A2-0F31-4A46-89FF-C1ADDF8BC076}" type="presOf" srcId="{01E2D3E1-9C8A-41F4-BB2F-E837C8C78C97}" destId="{392E98FC-EFB8-6944-BB93-5BC206DAFFA1}" srcOrd="0" destOrd="0" presId="urn:microsoft.com/office/officeart/2005/8/layout/vList2"/>
    <dgm:cxn modelId="{B8C5558F-F412-4F92-B58A-E3CAE6102B90}" srcId="{01E2D3E1-9C8A-41F4-BB2F-E837C8C78C97}" destId="{E6015752-9986-42F2-AFC5-18A49261F857}" srcOrd="0" destOrd="0" parTransId="{1BFE5DA6-6CFD-4B65-872E-50FF5DF3288A}" sibTransId="{F7AAD65A-A22E-4081-9BA9-036779399CEA}"/>
    <dgm:cxn modelId="{340FDD30-7D59-1D49-91D5-CB09B0839043}" type="presOf" srcId="{DCC2B054-375A-4608-B0AE-BF538BB9504F}" destId="{F2E86C17-A7BE-4141-8E24-85EF867C6850}" srcOrd="0" destOrd="3" presId="urn:microsoft.com/office/officeart/2005/8/layout/vList2"/>
    <dgm:cxn modelId="{7AEA19C8-92F9-4C1F-8E14-8EB7F39C0319}" srcId="{01E2D3E1-9C8A-41F4-BB2F-E837C8C78C97}" destId="{A25DFD6E-7E68-4D02-95B0-93A39A87FDA7}" srcOrd="4" destOrd="0" parTransId="{4180D125-4C5B-4F13-837C-C868D8E95ECA}" sibTransId="{FFE630D5-5F52-4F1B-B502-0F6E3D896141}"/>
    <dgm:cxn modelId="{D4A1EE86-5D49-2E4B-BD27-AD03DCFF5377}" type="presOf" srcId="{EF833113-30D8-44A8-BB5A-51BB535FE916}" destId="{70A61C2D-30A6-9A4C-8725-0A23AA21CFD3}" srcOrd="0" destOrd="0" presId="urn:microsoft.com/office/officeart/2005/8/layout/vList2"/>
    <dgm:cxn modelId="{54D32564-0DDA-2C4C-AD60-755A9B9DE9D1}" type="presOf" srcId="{A64E9442-9DB1-4097-BA82-9A47841D51F0}" destId="{F2E86C17-A7BE-4141-8E24-85EF867C6850}" srcOrd="0" destOrd="2" presId="urn:microsoft.com/office/officeart/2005/8/layout/vList2"/>
    <dgm:cxn modelId="{4E15F397-6238-4723-988D-F452492E9122}" srcId="{01E2D3E1-9C8A-41F4-BB2F-E837C8C78C97}" destId="{EFF61441-6EE1-4733-8754-2E7525C86E07}" srcOrd="1" destOrd="0" parTransId="{0AEE12E6-C83B-4BB2-A0B2-64E68E03538C}" sibTransId="{D57A7229-071C-43A3-9AA4-783CDC8214B7}"/>
    <dgm:cxn modelId="{C3BFE077-D2B6-42AE-AF7E-4124A39684EF}" srcId="{01E2D3E1-9C8A-41F4-BB2F-E837C8C78C97}" destId="{A64E9442-9DB1-4097-BA82-9A47841D51F0}" srcOrd="2" destOrd="0" parTransId="{C8D84A5E-DB87-4D3B-9F7A-6514425A28EA}" sibTransId="{EF1081B4-CA84-4FF4-9E00-D48A68C49CD6}"/>
    <dgm:cxn modelId="{A8DEB6FE-BAC0-1347-AF94-D5E84C00AD58}" type="presOf" srcId="{02CB674B-02B6-417F-A588-33FCE2541D72}" destId="{84CBB37E-6EED-A941-A174-8B37BB4244EB}" srcOrd="0" destOrd="0" presId="urn:microsoft.com/office/officeart/2005/8/layout/vList2"/>
    <dgm:cxn modelId="{982BA8D5-706A-DE4B-8187-9C31CC5359E9}" type="presOf" srcId="{64BA72AD-FA99-432E-9322-1230E3174C3E}" destId="{C248FD19-256F-B64D-ABEC-71FF5D726B2E}" srcOrd="0" destOrd="0" presId="urn:microsoft.com/office/officeart/2005/8/layout/vList2"/>
    <dgm:cxn modelId="{4FFA4873-DEED-48E9-8A33-CC153D6332C2}" srcId="{EF833113-30D8-44A8-BB5A-51BB535FE916}" destId="{02CB674B-02B6-417F-A588-33FCE2541D72}" srcOrd="0" destOrd="0" parTransId="{59345596-BF03-4157-93D8-836350D1BCD1}" sibTransId="{73B16E7C-3133-467D-A66A-815FF88E4659}"/>
    <dgm:cxn modelId="{65CE72A5-A1BF-4314-AABC-DA615F8E0918}" srcId="{EF833113-30D8-44A8-BB5A-51BB535FE916}" destId="{01E2D3E1-9C8A-41F4-BB2F-E837C8C78C97}" srcOrd="1" destOrd="0" parTransId="{534B39D0-D060-4822-8A59-1C6A058B0A9D}" sibTransId="{05D6EA35-16CB-476C-99F5-978934E51302}"/>
    <dgm:cxn modelId="{FC294434-E9A2-AF44-B00D-083ADA0C5C39}" type="presOf" srcId="{A25DFD6E-7E68-4D02-95B0-93A39A87FDA7}" destId="{F2E86C17-A7BE-4141-8E24-85EF867C6850}" srcOrd="0" destOrd="4" presId="urn:microsoft.com/office/officeart/2005/8/layout/vList2"/>
    <dgm:cxn modelId="{10FD3378-4184-7246-B37B-7094EB699230}" type="presOf" srcId="{E6015752-9986-42F2-AFC5-18A49261F857}" destId="{F2E86C17-A7BE-4141-8E24-85EF867C6850}" srcOrd="0" destOrd="0" presId="urn:microsoft.com/office/officeart/2005/8/layout/vList2"/>
    <dgm:cxn modelId="{6277D49A-7325-2447-B81E-CAE2F769C169}" type="presParOf" srcId="{70A61C2D-30A6-9A4C-8725-0A23AA21CFD3}" destId="{84CBB37E-6EED-A941-A174-8B37BB4244EB}" srcOrd="0" destOrd="0" presId="urn:microsoft.com/office/officeart/2005/8/layout/vList2"/>
    <dgm:cxn modelId="{E913FEFE-2067-4548-A89C-8A0C4AB5A115}" type="presParOf" srcId="{70A61C2D-30A6-9A4C-8725-0A23AA21CFD3}" destId="{2511D732-09C4-6E43-BFCF-3D530649EB3A}" srcOrd="1" destOrd="0" presId="urn:microsoft.com/office/officeart/2005/8/layout/vList2"/>
    <dgm:cxn modelId="{2F4F2724-3FC6-5B4B-A8E3-836A1B9718E8}" type="presParOf" srcId="{70A61C2D-30A6-9A4C-8725-0A23AA21CFD3}" destId="{392E98FC-EFB8-6944-BB93-5BC206DAFFA1}" srcOrd="2" destOrd="0" presId="urn:microsoft.com/office/officeart/2005/8/layout/vList2"/>
    <dgm:cxn modelId="{9CE6DAE2-6BA6-A04F-9C19-30EBB682EF3E}" type="presParOf" srcId="{70A61C2D-30A6-9A4C-8725-0A23AA21CFD3}" destId="{F2E86C17-A7BE-4141-8E24-85EF867C6850}" srcOrd="3" destOrd="0" presId="urn:microsoft.com/office/officeart/2005/8/layout/vList2"/>
    <dgm:cxn modelId="{2F808F80-4959-A34E-85B2-4D9C829CCDB0}" type="presParOf" srcId="{70A61C2D-30A6-9A4C-8725-0A23AA21CFD3}" destId="{C248FD19-256F-B64D-ABEC-71FF5D726B2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ADD7EE-069A-49C1-8040-A557C34537F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A58418D-DD0A-4F43-9C08-DB75DF2AACF7}">
      <dgm:prSet/>
      <dgm:spPr/>
      <dgm:t>
        <a:bodyPr/>
        <a:lstStyle/>
        <a:p>
          <a:r>
            <a:rPr lang="fr-FR" b="1" i="1" u="sng"/>
            <a:t>Définition : </a:t>
          </a:r>
          <a:r>
            <a:rPr lang="fr-FR"/>
            <a:t>Manœuvre qui consiste à soulever, saisir, mobiliser les muscles selon différentes modalités. En général, on exerce une pression, une torsion et une élongation au niveau des muscles dans la limite de leur élasticité.</a:t>
          </a:r>
          <a:endParaRPr lang="en-US"/>
        </a:p>
      </dgm:t>
    </dgm:pt>
    <dgm:pt modelId="{5905AC87-E845-4CC0-88F5-4B4B0DE4B4DE}" type="parTrans" cxnId="{C2CB2C23-5FD9-4A0C-AF8C-56AA85D805C1}">
      <dgm:prSet/>
      <dgm:spPr/>
      <dgm:t>
        <a:bodyPr/>
        <a:lstStyle/>
        <a:p>
          <a:endParaRPr lang="en-US"/>
        </a:p>
      </dgm:t>
    </dgm:pt>
    <dgm:pt modelId="{138DB461-D7E4-4FB3-8D1D-68BD2787E87A}" type="sibTrans" cxnId="{C2CB2C23-5FD9-4A0C-AF8C-56AA85D805C1}">
      <dgm:prSet/>
      <dgm:spPr/>
      <dgm:t>
        <a:bodyPr/>
        <a:lstStyle/>
        <a:p>
          <a:endParaRPr lang="en-US"/>
        </a:p>
      </dgm:t>
    </dgm:pt>
    <dgm:pt modelId="{9701AE96-012C-4BBB-A528-D93A645E9166}">
      <dgm:prSet/>
      <dgm:spPr/>
      <dgm:t>
        <a:bodyPr/>
        <a:lstStyle/>
        <a:p>
          <a:r>
            <a:rPr lang="fr-FR" b="1" i="1" u="sng"/>
            <a:t>Indications :</a:t>
          </a:r>
          <a:endParaRPr lang="en-US"/>
        </a:p>
      </dgm:t>
    </dgm:pt>
    <dgm:pt modelId="{80848330-A0F1-479D-8B72-C6E4DB24DAF2}" type="parTrans" cxnId="{F2628217-C8B7-4B7F-873C-0225DB6F7C66}">
      <dgm:prSet/>
      <dgm:spPr/>
      <dgm:t>
        <a:bodyPr/>
        <a:lstStyle/>
        <a:p>
          <a:endParaRPr lang="en-US"/>
        </a:p>
      </dgm:t>
    </dgm:pt>
    <dgm:pt modelId="{01748EE7-8575-4693-960B-40644183AF77}" type="sibTrans" cxnId="{F2628217-C8B7-4B7F-873C-0225DB6F7C66}">
      <dgm:prSet/>
      <dgm:spPr/>
      <dgm:t>
        <a:bodyPr/>
        <a:lstStyle/>
        <a:p>
          <a:endParaRPr lang="en-US"/>
        </a:p>
      </dgm:t>
    </dgm:pt>
    <dgm:pt modelId="{08D6D8A1-DD51-41D8-A47E-40CD9649C773}">
      <dgm:prSet/>
      <dgm:spPr/>
      <dgm:t>
        <a:bodyPr/>
        <a:lstStyle/>
        <a:p>
          <a:r>
            <a:rPr lang="fr-FR"/>
            <a:t>Lent : douleur musculaire, crampes, après un travail actif d’un muscle faible.</a:t>
          </a:r>
          <a:endParaRPr lang="en-US"/>
        </a:p>
      </dgm:t>
    </dgm:pt>
    <dgm:pt modelId="{5C8DCD13-9AEA-4B89-AE47-3116D98AEF62}" type="parTrans" cxnId="{F1568346-1F33-4031-AECE-123F3F8E8CDF}">
      <dgm:prSet/>
      <dgm:spPr/>
      <dgm:t>
        <a:bodyPr/>
        <a:lstStyle/>
        <a:p>
          <a:endParaRPr lang="en-US"/>
        </a:p>
      </dgm:t>
    </dgm:pt>
    <dgm:pt modelId="{D84B3F59-F49C-4853-AC88-4191B3171B3B}" type="sibTrans" cxnId="{F1568346-1F33-4031-AECE-123F3F8E8CDF}">
      <dgm:prSet/>
      <dgm:spPr/>
      <dgm:t>
        <a:bodyPr/>
        <a:lstStyle/>
        <a:p>
          <a:endParaRPr lang="en-US"/>
        </a:p>
      </dgm:t>
    </dgm:pt>
    <dgm:pt modelId="{5B33F014-93B7-48B6-AE5B-0DE5F6252960}">
      <dgm:prSet/>
      <dgm:spPr/>
      <dgm:t>
        <a:bodyPr/>
        <a:lstStyle/>
        <a:p>
          <a:r>
            <a:rPr lang="fr-FR"/>
            <a:t>Rapide : stimulant, aide d’un muscle déficient (préparation à l’effort, échauffement passif).</a:t>
          </a:r>
          <a:endParaRPr lang="en-US"/>
        </a:p>
      </dgm:t>
    </dgm:pt>
    <dgm:pt modelId="{1DA071A0-404C-499E-B0CE-9C40159C250F}" type="parTrans" cxnId="{8802831E-55B4-4BDB-8D26-E63BFD81501D}">
      <dgm:prSet/>
      <dgm:spPr/>
      <dgm:t>
        <a:bodyPr/>
        <a:lstStyle/>
        <a:p>
          <a:endParaRPr lang="en-US"/>
        </a:p>
      </dgm:t>
    </dgm:pt>
    <dgm:pt modelId="{3AF1A9D1-2C1C-4B83-BAA4-D55239DB4550}" type="sibTrans" cxnId="{8802831E-55B4-4BDB-8D26-E63BFD81501D}">
      <dgm:prSet/>
      <dgm:spPr/>
      <dgm:t>
        <a:bodyPr/>
        <a:lstStyle/>
        <a:p>
          <a:endParaRPr lang="en-US"/>
        </a:p>
      </dgm:t>
    </dgm:pt>
    <dgm:pt modelId="{8F310608-2F3F-4A5D-9EDA-D60668974C78}">
      <dgm:prSet/>
      <dgm:spPr/>
      <dgm:t>
        <a:bodyPr/>
        <a:lstStyle/>
        <a:p>
          <a:r>
            <a:rPr lang="fr-FR" b="1" i="1" u="sng"/>
            <a:t>Contre-indications : </a:t>
          </a:r>
          <a:r>
            <a:rPr lang="fr-FR"/>
            <a:t>Fragilité capillaire, tissulaire, spasticité neurologique, patient sous anticoagulant (relative).</a:t>
          </a:r>
          <a:endParaRPr lang="en-US"/>
        </a:p>
      </dgm:t>
    </dgm:pt>
    <dgm:pt modelId="{C1CBF7AF-32DC-4783-AD3A-9D7C10F30450}" type="parTrans" cxnId="{606CAD9A-F265-4174-B1CC-8837BF4B47BC}">
      <dgm:prSet/>
      <dgm:spPr/>
      <dgm:t>
        <a:bodyPr/>
        <a:lstStyle/>
        <a:p>
          <a:endParaRPr lang="en-US"/>
        </a:p>
      </dgm:t>
    </dgm:pt>
    <dgm:pt modelId="{93D7C429-1DCB-4BD9-87CE-C6B78371252F}" type="sibTrans" cxnId="{606CAD9A-F265-4174-B1CC-8837BF4B47BC}">
      <dgm:prSet/>
      <dgm:spPr/>
      <dgm:t>
        <a:bodyPr/>
        <a:lstStyle/>
        <a:p>
          <a:endParaRPr lang="en-US"/>
        </a:p>
      </dgm:t>
    </dgm:pt>
    <dgm:pt modelId="{E71C1FD3-6F9C-614D-9A04-FA08CE03CD55}" type="pres">
      <dgm:prSet presAssocID="{EDADD7EE-069A-49C1-8040-A557C34537F0}" presName="linear" presStyleCnt="0">
        <dgm:presLayoutVars>
          <dgm:animLvl val="lvl"/>
          <dgm:resizeHandles val="exact"/>
        </dgm:presLayoutVars>
      </dgm:prSet>
      <dgm:spPr/>
      <dgm:t>
        <a:bodyPr/>
        <a:lstStyle/>
        <a:p>
          <a:endParaRPr lang="fr-FR"/>
        </a:p>
      </dgm:t>
    </dgm:pt>
    <dgm:pt modelId="{0F456AEC-8C91-7F48-9158-ACD68554C186}" type="pres">
      <dgm:prSet presAssocID="{CA58418D-DD0A-4F43-9C08-DB75DF2AACF7}" presName="parentText" presStyleLbl="node1" presStyleIdx="0" presStyleCnt="3">
        <dgm:presLayoutVars>
          <dgm:chMax val="0"/>
          <dgm:bulletEnabled val="1"/>
        </dgm:presLayoutVars>
      </dgm:prSet>
      <dgm:spPr/>
      <dgm:t>
        <a:bodyPr/>
        <a:lstStyle/>
        <a:p>
          <a:endParaRPr lang="fr-FR"/>
        </a:p>
      </dgm:t>
    </dgm:pt>
    <dgm:pt modelId="{D36952A0-B6BA-6B4C-AF8D-241636C5A16C}" type="pres">
      <dgm:prSet presAssocID="{138DB461-D7E4-4FB3-8D1D-68BD2787E87A}" presName="spacer" presStyleCnt="0"/>
      <dgm:spPr/>
    </dgm:pt>
    <dgm:pt modelId="{9040938E-5C57-1D49-83C4-80D4509CCBB1}" type="pres">
      <dgm:prSet presAssocID="{9701AE96-012C-4BBB-A528-D93A645E9166}" presName="parentText" presStyleLbl="node1" presStyleIdx="1" presStyleCnt="3">
        <dgm:presLayoutVars>
          <dgm:chMax val="0"/>
          <dgm:bulletEnabled val="1"/>
        </dgm:presLayoutVars>
      </dgm:prSet>
      <dgm:spPr/>
      <dgm:t>
        <a:bodyPr/>
        <a:lstStyle/>
        <a:p>
          <a:endParaRPr lang="fr-FR"/>
        </a:p>
      </dgm:t>
    </dgm:pt>
    <dgm:pt modelId="{039571B2-0539-3749-B889-4444C498B2C6}" type="pres">
      <dgm:prSet presAssocID="{9701AE96-012C-4BBB-A528-D93A645E9166}" presName="childText" presStyleLbl="revTx" presStyleIdx="0" presStyleCnt="1">
        <dgm:presLayoutVars>
          <dgm:bulletEnabled val="1"/>
        </dgm:presLayoutVars>
      </dgm:prSet>
      <dgm:spPr/>
      <dgm:t>
        <a:bodyPr/>
        <a:lstStyle/>
        <a:p>
          <a:endParaRPr lang="fr-FR"/>
        </a:p>
      </dgm:t>
    </dgm:pt>
    <dgm:pt modelId="{573D8F75-0BDC-2D48-833E-9BE87024D84B}" type="pres">
      <dgm:prSet presAssocID="{8F310608-2F3F-4A5D-9EDA-D60668974C78}" presName="parentText" presStyleLbl="node1" presStyleIdx="2" presStyleCnt="3">
        <dgm:presLayoutVars>
          <dgm:chMax val="0"/>
          <dgm:bulletEnabled val="1"/>
        </dgm:presLayoutVars>
      </dgm:prSet>
      <dgm:spPr/>
      <dgm:t>
        <a:bodyPr/>
        <a:lstStyle/>
        <a:p>
          <a:endParaRPr lang="fr-FR"/>
        </a:p>
      </dgm:t>
    </dgm:pt>
  </dgm:ptLst>
  <dgm:cxnLst>
    <dgm:cxn modelId="{D5176928-6CD0-6446-A421-30EE6D0524EA}" type="presOf" srcId="{8F310608-2F3F-4A5D-9EDA-D60668974C78}" destId="{573D8F75-0BDC-2D48-833E-9BE87024D84B}" srcOrd="0" destOrd="0" presId="urn:microsoft.com/office/officeart/2005/8/layout/vList2"/>
    <dgm:cxn modelId="{5E5CD8D2-AE2A-234F-BCAB-6C8EFB4753C9}" type="presOf" srcId="{08D6D8A1-DD51-41D8-A47E-40CD9649C773}" destId="{039571B2-0539-3749-B889-4444C498B2C6}" srcOrd="0" destOrd="0" presId="urn:microsoft.com/office/officeart/2005/8/layout/vList2"/>
    <dgm:cxn modelId="{F1568346-1F33-4031-AECE-123F3F8E8CDF}" srcId="{9701AE96-012C-4BBB-A528-D93A645E9166}" destId="{08D6D8A1-DD51-41D8-A47E-40CD9649C773}" srcOrd="0" destOrd="0" parTransId="{5C8DCD13-9AEA-4B89-AE47-3116D98AEF62}" sibTransId="{D84B3F59-F49C-4853-AC88-4191B3171B3B}"/>
    <dgm:cxn modelId="{C2CB2C23-5FD9-4A0C-AF8C-56AA85D805C1}" srcId="{EDADD7EE-069A-49C1-8040-A557C34537F0}" destId="{CA58418D-DD0A-4F43-9C08-DB75DF2AACF7}" srcOrd="0" destOrd="0" parTransId="{5905AC87-E845-4CC0-88F5-4B4B0DE4B4DE}" sibTransId="{138DB461-D7E4-4FB3-8D1D-68BD2787E87A}"/>
    <dgm:cxn modelId="{BE463288-D663-BF48-BEF1-D6CFC8E844E3}" type="presOf" srcId="{9701AE96-012C-4BBB-A528-D93A645E9166}" destId="{9040938E-5C57-1D49-83C4-80D4509CCBB1}" srcOrd="0" destOrd="0" presId="urn:microsoft.com/office/officeart/2005/8/layout/vList2"/>
    <dgm:cxn modelId="{C64FCB75-DFF3-3E42-A48B-6CE343A928B6}" type="presOf" srcId="{5B33F014-93B7-48B6-AE5B-0DE5F6252960}" destId="{039571B2-0539-3749-B889-4444C498B2C6}" srcOrd="0" destOrd="1" presId="urn:microsoft.com/office/officeart/2005/8/layout/vList2"/>
    <dgm:cxn modelId="{F2628217-C8B7-4B7F-873C-0225DB6F7C66}" srcId="{EDADD7EE-069A-49C1-8040-A557C34537F0}" destId="{9701AE96-012C-4BBB-A528-D93A645E9166}" srcOrd="1" destOrd="0" parTransId="{80848330-A0F1-479D-8B72-C6E4DB24DAF2}" sibTransId="{01748EE7-8575-4693-960B-40644183AF77}"/>
    <dgm:cxn modelId="{777C7679-0470-D048-A76F-0DBC1E03912B}" type="presOf" srcId="{CA58418D-DD0A-4F43-9C08-DB75DF2AACF7}" destId="{0F456AEC-8C91-7F48-9158-ACD68554C186}" srcOrd="0" destOrd="0" presId="urn:microsoft.com/office/officeart/2005/8/layout/vList2"/>
    <dgm:cxn modelId="{606CAD9A-F265-4174-B1CC-8837BF4B47BC}" srcId="{EDADD7EE-069A-49C1-8040-A557C34537F0}" destId="{8F310608-2F3F-4A5D-9EDA-D60668974C78}" srcOrd="2" destOrd="0" parTransId="{C1CBF7AF-32DC-4783-AD3A-9D7C10F30450}" sibTransId="{93D7C429-1DCB-4BD9-87CE-C6B78371252F}"/>
    <dgm:cxn modelId="{EC02CF78-06C3-B143-957A-008EA73096CD}" type="presOf" srcId="{EDADD7EE-069A-49C1-8040-A557C34537F0}" destId="{E71C1FD3-6F9C-614D-9A04-FA08CE03CD55}" srcOrd="0" destOrd="0" presId="urn:microsoft.com/office/officeart/2005/8/layout/vList2"/>
    <dgm:cxn modelId="{8802831E-55B4-4BDB-8D26-E63BFD81501D}" srcId="{9701AE96-012C-4BBB-A528-D93A645E9166}" destId="{5B33F014-93B7-48B6-AE5B-0DE5F6252960}" srcOrd="1" destOrd="0" parTransId="{1DA071A0-404C-499E-B0CE-9C40159C250F}" sibTransId="{3AF1A9D1-2C1C-4B83-BAA4-D55239DB4550}"/>
    <dgm:cxn modelId="{000AE38B-4BF5-C748-B414-9C8EDBEE8154}" type="presParOf" srcId="{E71C1FD3-6F9C-614D-9A04-FA08CE03CD55}" destId="{0F456AEC-8C91-7F48-9158-ACD68554C186}" srcOrd="0" destOrd="0" presId="urn:microsoft.com/office/officeart/2005/8/layout/vList2"/>
    <dgm:cxn modelId="{E1F8E4ED-92B8-F244-9114-84D862C8EF53}" type="presParOf" srcId="{E71C1FD3-6F9C-614D-9A04-FA08CE03CD55}" destId="{D36952A0-B6BA-6B4C-AF8D-241636C5A16C}" srcOrd="1" destOrd="0" presId="urn:microsoft.com/office/officeart/2005/8/layout/vList2"/>
    <dgm:cxn modelId="{D59431AE-DC0A-6B47-9067-2AAC281D8E41}" type="presParOf" srcId="{E71C1FD3-6F9C-614D-9A04-FA08CE03CD55}" destId="{9040938E-5C57-1D49-83C4-80D4509CCBB1}" srcOrd="2" destOrd="0" presId="urn:microsoft.com/office/officeart/2005/8/layout/vList2"/>
    <dgm:cxn modelId="{7E95623A-9D37-FD48-AB18-86C56B39B217}" type="presParOf" srcId="{E71C1FD3-6F9C-614D-9A04-FA08CE03CD55}" destId="{039571B2-0539-3749-B889-4444C498B2C6}" srcOrd="3" destOrd="0" presId="urn:microsoft.com/office/officeart/2005/8/layout/vList2"/>
    <dgm:cxn modelId="{7D05F802-288B-4E48-92D5-1963C7D8BE2B}" type="presParOf" srcId="{E71C1FD3-6F9C-614D-9A04-FA08CE03CD55}" destId="{573D8F75-0BDC-2D48-833E-9BE87024D84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5E408D-1F7F-468B-93F5-1AD15134AE2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D259F02-6610-45D9-8051-9FD9BCF29A5E}">
      <dgm:prSet/>
      <dgm:spPr/>
      <dgm:t>
        <a:bodyPr/>
        <a:lstStyle/>
        <a:p>
          <a:r>
            <a:rPr lang="fr-FR" b="1" i="1" u="sng"/>
            <a:t>Définition : </a:t>
          </a:r>
          <a:r>
            <a:rPr lang="fr-FR"/>
            <a:t>Manœuvre qui consiste à mobiliser sans glissement les plans superficiels cutanés par rapport au plan profond.</a:t>
          </a:r>
          <a:endParaRPr lang="en-US"/>
        </a:p>
      </dgm:t>
    </dgm:pt>
    <dgm:pt modelId="{9D19C8A7-8629-4633-B6AA-C5A1424B82FC}" type="parTrans" cxnId="{2A4F645A-8820-4CCE-949E-1CEC18203863}">
      <dgm:prSet/>
      <dgm:spPr/>
      <dgm:t>
        <a:bodyPr/>
        <a:lstStyle/>
        <a:p>
          <a:endParaRPr lang="en-US"/>
        </a:p>
      </dgm:t>
    </dgm:pt>
    <dgm:pt modelId="{81BA2A4D-F15B-4432-AB89-0B567CD7BB67}" type="sibTrans" cxnId="{2A4F645A-8820-4CCE-949E-1CEC18203863}">
      <dgm:prSet/>
      <dgm:spPr/>
      <dgm:t>
        <a:bodyPr/>
        <a:lstStyle/>
        <a:p>
          <a:endParaRPr lang="en-US"/>
        </a:p>
      </dgm:t>
    </dgm:pt>
    <dgm:pt modelId="{6A0D2253-A6D6-4A4C-8DB9-E08855992CE5}">
      <dgm:prSet/>
      <dgm:spPr/>
      <dgm:t>
        <a:bodyPr/>
        <a:lstStyle/>
        <a:p>
          <a:r>
            <a:rPr lang="fr-FR" b="1" i="1" u="sng"/>
            <a:t>Indications :</a:t>
          </a:r>
          <a:endParaRPr lang="en-US"/>
        </a:p>
      </dgm:t>
    </dgm:pt>
    <dgm:pt modelId="{12750447-BC2E-4705-926A-EE3C5487DC43}" type="parTrans" cxnId="{067F4EF7-29F4-4327-9878-65EC4D27D7EB}">
      <dgm:prSet/>
      <dgm:spPr/>
      <dgm:t>
        <a:bodyPr/>
        <a:lstStyle/>
        <a:p>
          <a:endParaRPr lang="en-US"/>
        </a:p>
      </dgm:t>
    </dgm:pt>
    <dgm:pt modelId="{C0A42610-5408-4F6A-B6A5-7885AB07B2C2}" type="sibTrans" cxnId="{067F4EF7-29F4-4327-9878-65EC4D27D7EB}">
      <dgm:prSet/>
      <dgm:spPr/>
      <dgm:t>
        <a:bodyPr/>
        <a:lstStyle/>
        <a:p>
          <a:endParaRPr lang="en-US"/>
        </a:p>
      </dgm:t>
    </dgm:pt>
    <dgm:pt modelId="{C13AE4E6-8058-4EB4-B894-11CD1883584F}">
      <dgm:prSet/>
      <dgm:spPr/>
      <dgm:t>
        <a:bodyPr/>
        <a:lstStyle/>
        <a:p>
          <a:r>
            <a:rPr lang="fr-FR"/>
            <a:t>Rétractions tendineuses, ligamentaires, voire capsulo-ligamentaires.</a:t>
          </a:r>
          <a:endParaRPr lang="en-US"/>
        </a:p>
      </dgm:t>
    </dgm:pt>
    <dgm:pt modelId="{EAE23FB9-5C52-45EE-A6A4-65D21ACBFF6B}" type="parTrans" cxnId="{73E2A8D6-180C-45F4-AA01-9BA9E231D062}">
      <dgm:prSet/>
      <dgm:spPr/>
      <dgm:t>
        <a:bodyPr/>
        <a:lstStyle/>
        <a:p>
          <a:endParaRPr lang="en-US"/>
        </a:p>
      </dgm:t>
    </dgm:pt>
    <dgm:pt modelId="{E8A9A348-3927-4B48-ABB5-EE1502032C32}" type="sibTrans" cxnId="{73E2A8D6-180C-45F4-AA01-9BA9E231D062}">
      <dgm:prSet/>
      <dgm:spPr/>
      <dgm:t>
        <a:bodyPr/>
        <a:lstStyle/>
        <a:p>
          <a:endParaRPr lang="en-US"/>
        </a:p>
      </dgm:t>
    </dgm:pt>
    <dgm:pt modelId="{73A80E12-92C1-4417-91AF-042E15CBC7E2}">
      <dgm:prSet/>
      <dgm:spPr/>
      <dgm:t>
        <a:bodyPr/>
        <a:lstStyle/>
        <a:p>
          <a:r>
            <a:rPr lang="fr-FR"/>
            <a:t>Points douloureux ou réflexogènes.</a:t>
          </a:r>
          <a:endParaRPr lang="en-US"/>
        </a:p>
      </dgm:t>
    </dgm:pt>
    <dgm:pt modelId="{72BA2508-9F86-4810-BD8A-8A98206C9863}" type="parTrans" cxnId="{F24A5B5B-9F99-47AE-8C96-00097B465D4D}">
      <dgm:prSet/>
      <dgm:spPr/>
      <dgm:t>
        <a:bodyPr/>
        <a:lstStyle/>
        <a:p>
          <a:endParaRPr lang="en-US"/>
        </a:p>
      </dgm:t>
    </dgm:pt>
    <dgm:pt modelId="{CA23406A-011D-45BB-875B-0D1BE931B6E5}" type="sibTrans" cxnId="{F24A5B5B-9F99-47AE-8C96-00097B465D4D}">
      <dgm:prSet/>
      <dgm:spPr/>
      <dgm:t>
        <a:bodyPr/>
        <a:lstStyle/>
        <a:p>
          <a:endParaRPr lang="en-US"/>
        </a:p>
      </dgm:t>
    </dgm:pt>
    <dgm:pt modelId="{C00D9CDD-0A5D-44C7-8610-FBFDBD049755}">
      <dgm:prSet/>
      <dgm:spPr/>
      <dgm:t>
        <a:bodyPr/>
        <a:lstStyle/>
        <a:p>
          <a:r>
            <a:rPr lang="fr-FR"/>
            <a:t>Constipation.</a:t>
          </a:r>
          <a:endParaRPr lang="en-US"/>
        </a:p>
      </dgm:t>
    </dgm:pt>
    <dgm:pt modelId="{13FAFA9E-D6C0-4ADA-910F-9BC4CD6B53E6}" type="parTrans" cxnId="{53C91DC8-CEE8-481D-893B-E1E4189E60E7}">
      <dgm:prSet/>
      <dgm:spPr/>
      <dgm:t>
        <a:bodyPr/>
        <a:lstStyle/>
        <a:p>
          <a:endParaRPr lang="en-US"/>
        </a:p>
      </dgm:t>
    </dgm:pt>
    <dgm:pt modelId="{B6A5475C-1443-4BAB-901E-585D1AD4F5E7}" type="sibTrans" cxnId="{53C91DC8-CEE8-481D-893B-E1E4189E60E7}">
      <dgm:prSet/>
      <dgm:spPr/>
      <dgm:t>
        <a:bodyPr/>
        <a:lstStyle/>
        <a:p>
          <a:endParaRPr lang="en-US"/>
        </a:p>
      </dgm:t>
    </dgm:pt>
    <dgm:pt modelId="{91B256CF-B05A-914E-A93B-02BD09004E98}" type="pres">
      <dgm:prSet presAssocID="{405E408D-1F7F-468B-93F5-1AD15134AE2B}" presName="linear" presStyleCnt="0">
        <dgm:presLayoutVars>
          <dgm:animLvl val="lvl"/>
          <dgm:resizeHandles val="exact"/>
        </dgm:presLayoutVars>
      </dgm:prSet>
      <dgm:spPr/>
      <dgm:t>
        <a:bodyPr/>
        <a:lstStyle/>
        <a:p>
          <a:endParaRPr lang="fr-FR"/>
        </a:p>
      </dgm:t>
    </dgm:pt>
    <dgm:pt modelId="{527541DC-912D-8945-BFEA-2B2D64994369}" type="pres">
      <dgm:prSet presAssocID="{2D259F02-6610-45D9-8051-9FD9BCF29A5E}" presName="parentText" presStyleLbl="node1" presStyleIdx="0" presStyleCnt="2">
        <dgm:presLayoutVars>
          <dgm:chMax val="0"/>
          <dgm:bulletEnabled val="1"/>
        </dgm:presLayoutVars>
      </dgm:prSet>
      <dgm:spPr/>
      <dgm:t>
        <a:bodyPr/>
        <a:lstStyle/>
        <a:p>
          <a:endParaRPr lang="fr-FR"/>
        </a:p>
      </dgm:t>
    </dgm:pt>
    <dgm:pt modelId="{5DCC3FC1-BF30-3042-8800-A4469197688F}" type="pres">
      <dgm:prSet presAssocID="{81BA2A4D-F15B-4432-AB89-0B567CD7BB67}" presName="spacer" presStyleCnt="0"/>
      <dgm:spPr/>
    </dgm:pt>
    <dgm:pt modelId="{A4DC44DA-0CF7-014E-8421-47E1E9AC77B3}" type="pres">
      <dgm:prSet presAssocID="{6A0D2253-A6D6-4A4C-8DB9-E08855992CE5}" presName="parentText" presStyleLbl="node1" presStyleIdx="1" presStyleCnt="2">
        <dgm:presLayoutVars>
          <dgm:chMax val="0"/>
          <dgm:bulletEnabled val="1"/>
        </dgm:presLayoutVars>
      </dgm:prSet>
      <dgm:spPr/>
      <dgm:t>
        <a:bodyPr/>
        <a:lstStyle/>
        <a:p>
          <a:endParaRPr lang="fr-FR"/>
        </a:p>
      </dgm:t>
    </dgm:pt>
    <dgm:pt modelId="{EA8B390C-C7F6-E04E-B8FE-B594625B0BA5}" type="pres">
      <dgm:prSet presAssocID="{6A0D2253-A6D6-4A4C-8DB9-E08855992CE5}" presName="childText" presStyleLbl="revTx" presStyleIdx="0" presStyleCnt="1">
        <dgm:presLayoutVars>
          <dgm:bulletEnabled val="1"/>
        </dgm:presLayoutVars>
      </dgm:prSet>
      <dgm:spPr/>
      <dgm:t>
        <a:bodyPr/>
        <a:lstStyle/>
        <a:p>
          <a:endParaRPr lang="fr-FR"/>
        </a:p>
      </dgm:t>
    </dgm:pt>
  </dgm:ptLst>
  <dgm:cxnLst>
    <dgm:cxn modelId="{8BB63CD3-474F-2444-A75E-D9EC080B7F13}" type="presOf" srcId="{C13AE4E6-8058-4EB4-B894-11CD1883584F}" destId="{EA8B390C-C7F6-E04E-B8FE-B594625B0BA5}" srcOrd="0" destOrd="0" presId="urn:microsoft.com/office/officeart/2005/8/layout/vList2"/>
    <dgm:cxn modelId="{F66A713F-114C-5442-95C3-5CBE6CCCEEB4}" type="presOf" srcId="{C00D9CDD-0A5D-44C7-8610-FBFDBD049755}" destId="{EA8B390C-C7F6-E04E-B8FE-B594625B0BA5}" srcOrd="0" destOrd="2" presId="urn:microsoft.com/office/officeart/2005/8/layout/vList2"/>
    <dgm:cxn modelId="{6B7B7810-1B7D-9946-BE9C-CA2A4616EA88}" type="presOf" srcId="{2D259F02-6610-45D9-8051-9FD9BCF29A5E}" destId="{527541DC-912D-8945-BFEA-2B2D64994369}" srcOrd="0" destOrd="0" presId="urn:microsoft.com/office/officeart/2005/8/layout/vList2"/>
    <dgm:cxn modelId="{20E6A49C-5982-E94C-B656-D1356C0CDA87}" type="presOf" srcId="{405E408D-1F7F-468B-93F5-1AD15134AE2B}" destId="{91B256CF-B05A-914E-A93B-02BD09004E98}" srcOrd="0" destOrd="0" presId="urn:microsoft.com/office/officeart/2005/8/layout/vList2"/>
    <dgm:cxn modelId="{53C91DC8-CEE8-481D-893B-E1E4189E60E7}" srcId="{6A0D2253-A6D6-4A4C-8DB9-E08855992CE5}" destId="{C00D9CDD-0A5D-44C7-8610-FBFDBD049755}" srcOrd="2" destOrd="0" parTransId="{13FAFA9E-D6C0-4ADA-910F-9BC4CD6B53E6}" sibTransId="{B6A5475C-1443-4BAB-901E-585D1AD4F5E7}"/>
    <dgm:cxn modelId="{F24A5B5B-9F99-47AE-8C96-00097B465D4D}" srcId="{6A0D2253-A6D6-4A4C-8DB9-E08855992CE5}" destId="{73A80E12-92C1-4417-91AF-042E15CBC7E2}" srcOrd="1" destOrd="0" parTransId="{72BA2508-9F86-4810-BD8A-8A98206C9863}" sibTransId="{CA23406A-011D-45BB-875B-0D1BE931B6E5}"/>
    <dgm:cxn modelId="{C18A78EA-B166-9544-AA9E-A113E3643587}" type="presOf" srcId="{6A0D2253-A6D6-4A4C-8DB9-E08855992CE5}" destId="{A4DC44DA-0CF7-014E-8421-47E1E9AC77B3}" srcOrd="0" destOrd="0" presId="urn:microsoft.com/office/officeart/2005/8/layout/vList2"/>
    <dgm:cxn modelId="{73E2A8D6-180C-45F4-AA01-9BA9E231D062}" srcId="{6A0D2253-A6D6-4A4C-8DB9-E08855992CE5}" destId="{C13AE4E6-8058-4EB4-B894-11CD1883584F}" srcOrd="0" destOrd="0" parTransId="{EAE23FB9-5C52-45EE-A6A4-65D21ACBFF6B}" sibTransId="{E8A9A348-3927-4B48-ABB5-EE1502032C32}"/>
    <dgm:cxn modelId="{067F4EF7-29F4-4327-9878-65EC4D27D7EB}" srcId="{405E408D-1F7F-468B-93F5-1AD15134AE2B}" destId="{6A0D2253-A6D6-4A4C-8DB9-E08855992CE5}" srcOrd="1" destOrd="0" parTransId="{12750447-BC2E-4705-926A-EE3C5487DC43}" sibTransId="{C0A42610-5408-4F6A-B6A5-7885AB07B2C2}"/>
    <dgm:cxn modelId="{E8C17F58-B382-5F4F-AD8D-642BA63F6A2C}" type="presOf" srcId="{73A80E12-92C1-4417-91AF-042E15CBC7E2}" destId="{EA8B390C-C7F6-E04E-B8FE-B594625B0BA5}" srcOrd="0" destOrd="1" presId="urn:microsoft.com/office/officeart/2005/8/layout/vList2"/>
    <dgm:cxn modelId="{2A4F645A-8820-4CCE-949E-1CEC18203863}" srcId="{405E408D-1F7F-468B-93F5-1AD15134AE2B}" destId="{2D259F02-6610-45D9-8051-9FD9BCF29A5E}" srcOrd="0" destOrd="0" parTransId="{9D19C8A7-8629-4633-B6AA-C5A1424B82FC}" sibTransId="{81BA2A4D-F15B-4432-AB89-0B567CD7BB67}"/>
    <dgm:cxn modelId="{3D87A777-83AB-2D44-8132-D430872B0267}" type="presParOf" srcId="{91B256CF-B05A-914E-A93B-02BD09004E98}" destId="{527541DC-912D-8945-BFEA-2B2D64994369}" srcOrd="0" destOrd="0" presId="urn:microsoft.com/office/officeart/2005/8/layout/vList2"/>
    <dgm:cxn modelId="{FDDFB0DD-4FAE-AB40-8209-B516C1DBC9C4}" type="presParOf" srcId="{91B256CF-B05A-914E-A93B-02BD09004E98}" destId="{5DCC3FC1-BF30-3042-8800-A4469197688F}" srcOrd="1" destOrd="0" presId="urn:microsoft.com/office/officeart/2005/8/layout/vList2"/>
    <dgm:cxn modelId="{7A005384-E43F-0649-B195-3DB1402872F5}" type="presParOf" srcId="{91B256CF-B05A-914E-A93B-02BD09004E98}" destId="{A4DC44DA-0CF7-014E-8421-47E1E9AC77B3}" srcOrd="2" destOrd="0" presId="urn:microsoft.com/office/officeart/2005/8/layout/vList2"/>
    <dgm:cxn modelId="{BD0AD18C-D6EE-234D-A0A3-2CB3203B7370}" type="presParOf" srcId="{91B256CF-B05A-914E-A93B-02BD09004E98}" destId="{EA8B390C-C7F6-E04E-B8FE-B594625B0BA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6888A8-F1AE-45B5-A928-87AD0BC1D22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4C3EA59-D7F4-4E58-AF36-E9CE70BAE381}">
      <dgm:prSet/>
      <dgm:spPr/>
      <dgm:t>
        <a:bodyPr/>
        <a:lstStyle/>
        <a:p>
          <a:r>
            <a:rPr lang="fr-FR" b="1" i="1" u="sng"/>
            <a:t>Définition : </a:t>
          </a:r>
          <a:r>
            <a:rPr lang="fr-FR"/>
            <a:t>Friction transversale profonde sur trois éléments, les ligaments, les tendons et les corps musculaires.</a:t>
          </a:r>
          <a:endParaRPr lang="en-US"/>
        </a:p>
      </dgm:t>
    </dgm:pt>
    <dgm:pt modelId="{04A8803D-73E1-407B-8416-B1C20695CF50}" type="parTrans" cxnId="{5D64A4CF-DE99-4EA6-85DA-DD1642C2D42A}">
      <dgm:prSet/>
      <dgm:spPr/>
      <dgm:t>
        <a:bodyPr/>
        <a:lstStyle/>
        <a:p>
          <a:endParaRPr lang="en-US"/>
        </a:p>
      </dgm:t>
    </dgm:pt>
    <dgm:pt modelId="{A95B57FA-EEA7-4F9A-95A4-2F63A4D21AAD}" type="sibTrans" cxnId="{5D64A4CF-DE99-4EA6-85DA-DD1642C2D42A}">
      <dgm:prSet/>
      <dgm:spPr/>
      <dgm:t>
        <a:bodyPr/>
        <a:lstStyle/>
        <a:p>
          <a:endParaRPr lang="en-US"/>
        </a:p>
      </dgm:t>
    </dgm:pt>
    <dgm:pt modelId="{2D613903-9EF9-4F64-BBF8-3D4AA56C81CB}">
      <dgm:prSet/>
      <dgm:spPr/>
      <dgm:t>
        <a:bodyPr/>
        <a:lstStyle/>
        <a:p>
          <a:r>
            <a:rPr lang="fr-FR" b="1" i="1" u="sng"/>
            <a:t>Indications : </a:t>
          </a:r>
          <a:r>
            <a:rPr lang="fr-FR"/>
            <a:t>Tendinites, cicatrices, adhérences, ponçages de points douloureux.</a:t>
          </a:r>
          <a:endParaRPr lang="en-US"/>
        </a:p>
      </dgm:t>
    </dgm:pt>
    <dgm:pt modelId="{CCE6DB16-4AAD-4D08-B37A-E392AD040023}" type="parTrans" cxnId="{61F932A4-3512-4870-86DA-E5976DB0B885}">
      <dgm:prSet/>
      <dgm:spPr/>
      <dgm:t>
        <a:bodyPr/>
        <a:lstStyle/>
        <a:p>
          <a:endParaRPr lang="en-US"/>
        </a:p>
      </dgm:t>
    </dgm:pt>
    <dgm:pt modelId="{19075AFB-67D2-46E2-8BFD-AB91619F3BB3}" type="sibTrans" cxnId="{61F932A4-3512-4870-86DA-E5976DB0B885}">
      <dgm:prSet/>
      <dgm:spPr/>
      <dgm:t>
        <a:bodyPr/>
        <a:lstStyle/>
        <a:p>
          <a:endParaRPr lang="en-US"/>
        </a:p>
      </dgm:t>
    </dgm:pt>
    <dgm:pt modelId="{A1966972-66B2-4D8A-BBF0-AC85907149B8}">
      <dgm:prSet/>
      <dgm:spPr/>
      <dgm:t>
        <a:bodyPr/>
        <a:lstStyle/>
        <a:p>
          <a:r>
            <a:rPr lang="fr-FR" b="1" i="1" u="sng"/>
            <a:t>Contre-indications : </a:t>
          </a:r>
          <a:r>
            <a:rPr lang="fr-FR"/>
            <a:t>Tendons dégénératifs, patients hyperalgiques, plaies non cicatrisées, lésions osseuses.</a:t>
          </a:r>
          <a:endParaRPr lang="en-US"/>
        </a:p>
      </dgm:t>
    </dgm:pt>
    <dgm:pt modelId="{EB7084F1-59CA-41D7-9D74-03134024D37F}" type="parTrans" cxnId="{B4B9D575-30F4-4CE6-9240-6DA7B384A0D8}">
      <dgm:prSet/>
      <dgm:spPr/>
      <dgm:t>
        <a:bodyPr/>
        <a:lstStyle/>
        <a:p>
          <a:endParaRPr lang="en-US"/>
        </a:p>
      </dgm:t>
    </dgm:pt>
    <dgm:pt modelId="{12FF460D-BC35-497C-9691-D2118A1E3B4A}" type="sibTrans" cxnId="{B4B9D575-30F4-4CE6-9240-6DA7B384A0D8}">
      <dgm:prSet/>
      <dgm:spPr/>
      <dgm:t>
        <a:bodyPr/>
        <a:lstStyle/>
        <a:p>
          <a:endParaRPr lang="en-US"/>
        </a:p>
      </dgm:t>
    </dgm:pt>
    <dgm:pt modelId="{CDB0141A-12EB-3D44-ABE8-F6CE99548989}" type="pres">
      <dgm:prSet presAssocID="{A56888A8-F1AE-45B5-A928-87AD0BC1D22D}" presName="linear" presStyleCnt="0">
        <dgm:presLayoutVars>
          <dgm:animLvl val="lvl"/>
          <dgm:resizeHandles val="exact"/>
        </dgm:presLayoutVars>
      </dgm:prSet>
      <dgm:spPr/>
      <dgm:t>
        <a:bodyPr/>
        <a:lstStyle/>
        <a:p>
          <a:endParaRPr lang="fr-FR"/>
        </a:p>
      </dgm:t>
    </dgm:pt>
    <dgm:pt modelId="{B233670F-C160-D74E-86B2-D535C03A5F69}" type="pres">
      <dgm:prSet presAssocID="{D4C3EA59-D7F4-4E58-AF36-E9CE70BAE381}" presName="parentText" presStyleLbl="node1" presStyleIdx="0" presStyleCnt="3">
        <dgm:presLayoutVars>
          <dgm:chMax val="0"/>
          <dgm:bulletEnabled val="1"/>
        </dgm:presLayoutVars>
      </dgm:prSet>
      <dgm:spPr/>
      <dgm:t>
        <a:bodyPr/>
        <a:lstStyle/>
        <a:p>
          <a:endParaRPr lang="fr-FR"/>
        </a:p>
      </dgm:t>
    </dgm:pt>
    <dgm:pt modelId="{9B66E325-3842-8645-BBC5-8F71EA8C5485}" type="pres">
      <dgm:prSet presAssocID="{A95B57FA-EEA7-4F9A-95A4-2F63A4D21AAD}" presName="spacer" presStyleCnt="0"/>
      <dgm:spPr/>
    </dgm:pt>
    <dgm:pt modelId="{4D3C43F9-BA55-A74E-AF74-9C3D598FBBD8}" type="pres">
      <dgm:prSet presAssocID="{2D613903-9EF9-4F64-BBF8-3D4AA56C81CB}" presName="parentText" presStyleLbl="node1" presStyleIdx="1" presStyleCnt="3">
        <dgm:presLayoutVars>
          <dgm:chMax val="0"/>
          <dgm:bulletEnabled val="1"/>
        </dgm:presLayoutVars>
      </dgm:prSet>
      <dgm:spPr/>
      <dgm:t>
        <a:bodyPr/>
        <a:lstStyle/>
        <a:p>
          <a:endParaRPr lang="fr-FR"/>
        </a:p>
      </dgm:t>
    </dgm:pt>
    <dgm:pt modelId="{F8604478-18AB-6043-AB82-40C4F926135B}" type="pres">
      <dgm:prSet presAssocID="{19075AFB-67D2-46E2-8BFD-AB91619F3BB3}" presName="spacer" presStyleCnt="0"/>
      <dgm:spPr/>
    </dgm:pt>
    <dgm:pt modelId="{2FC895F0-ED64-DA4D-8207-A369782F8C95}" type="pres">
      <dgm:prSet presAssocID="{A1966972-66B2-4D8A-BBF0-AC85907149B8}" presName="parentText" presStyleLbl="node1" presStyleIdx="2" presStyleCnt="3">
        <dgm:presLayoutVars>
          <dgm:chMax val="0"/>
          <dgm:bulletEnabled val="1"/>
        </dgm:presLayoutVars>
      </dgm:prSet>
      <dgm:spPr/>
      <dgm:t>
        <a:bodyPr/>
        <a:lstStyle/>
        <a:p>
          <a:endParaRPr lang="fr-FR"/>
        </a:p>
      </dgm:t>
    </dgm:pt>
  </dgm:ptLst>
  <dgm:cxnLst>
    <dgm:cxn modelId="{5D64A4CF-DE99-4EA6-85DA-DD1642C2D42A}" srcId="{A56888A8-F1AE-45B5-A928-87AD0BC1D22D}" destId="{D4C3EA59-D7F4-4E58-AF36-E9CE70BAE381}" srcOrd="0" destOrd="0" parTransId="{04A8803D-73E1-407B-8416-B1C20695CF50}" sibTransId="{A95B57FA-EEA7-4F9A-95A4-2F63A4D21AAD}"/>
    <dgm:cxn modelId="{6CFE7AAC-BD7F-1545-940D-20E4ED74DC69}" type="presOf" srcId="{A1966972-66B2-4D8A-BBF0-AC85907149B8}" destId="{2FC895F0-ED64-DA4D-8207-A369782F8C95}" srcOrd="0" destOrd="0" presId="urn:microsoft.com/office/officeart/2005/8/layout/vList2"/>
    <dgm:cxn modelId="{61F932A4-3512-4870-86DA-E5976DB0B885}" srcId="{A56888A8-F1AE-45B5-A928-87AD0BC1D22D}" destId="{2D613903-9EF9-4F64-BBF8-3D4AA56C81CB}" srcOrd="1" destOrd="0" parTransId="{CCE6DB16-4AAD-4D08-B37A-E392AD040023}" sibTransId="{19075AFB-67D2-46E2-8BFD-AB91619F3BB3}"/>
    <dgm:cxn modelId="{E8935D39-1C41-3C44-8B91-878569A4ED1E}" type="presOf" srcId="{A56888A8-F1AE-45B5-A928-87AD0BC1D22D}" destId="{CDB0141A-12EB-3D44-ABE8-F6CE99548989}" srcOrd="0" destOrd="0" presId="urn:microsoft.com/office/officeart/2005/8/layout/vList2"/>
    <dgm:cxn modelId="{87A5EAAA-B651-DC47-98C7-C33B3AD55249}" type="presOf" srcId="{D4C3EA59-D7F4-4E58-AF36-E9CE70BAE381}" destId="{B233670F-C160-D74E-86B2-D535C03A5F69}" srcOrd="0" destOrd="0" presId="urn:microsoft.com/office/officeart/2005/8/layout/vList2"/>
    <dgm:cxn modelId="{B4B9D575-30F4-4CE6-9240-6DA7B384A0D8}" srcId="{A56888A8-F1AE-45B5-A928-87AD0BC1D22D}" destId="{A1966972-66B2-4D8A-BBF0-AC85907149B8}" srcOrd="2" destOrd="0" parTransId="{EB7084F1-59CA-41D7-9D74-03134024D37F}" sibTransId="{12FF460D-BC35-497C-9691-D2118A1E3B4A}"/>
    <dgm:cxn modelId="{CC8C924F-48A0-ED43-AB2D-1245C2AB924D}" type="presOf" srcId="{2D613903-9EF9-4F64-BBF8-3D4AA56C81CB}" destId="{4D3C43F9-BA55-A74E-AF74-9C3D598FBBD8}" srcOrd="0" destOrd="0" presId="urn:microsoft.com/office/officeart/2005/8/layout/vList2"/>
    <dgm:cxn modelId="{BA68C961-0AC0-714E-A2F2-F443D51B316A}" type="presParOf" srcId="{CDB0141A-12EB-3D44-ABE8-F6CE99548989}" destId="{B233670F-C160-D74E-86B2-D535C03A5F69}" srcOrd="0" destOrd="0" presId="urn:microsoft.com/office/officeart/2005/8/layout/vList2"/>
    <dgm:cxn modelId="{B6C0FAC6-2932-B347-92E7-1D2D9915F805}" type="presParOf" srcId="{CDB0141A-12EB-3D44-ABE8-F6CE99548989}" destId="{9B66E325-3842-8645-BBC5-8F71EA8C5485}" srcOrd="1" destOrd="0" presId="urn:microsoft.com/office/officeart/2005/8/layout/vList2"/>
    <dgm:cxn modelId="{0E4886CC-6974-C543-A572-1CA180B0FD6A}" type="presParOf" srcId="{CDB0141A-12EB-3D44-ABE8-F6CE99548989}" destId="{4D3C43F9-BA55-A74E-AF74-9C3D598FBBD8}" srcOrd="2" destOrd="0" presId="urn:microsoft.com/office/officeart/2005/8/layout/vList2"/>
    <dgm:cxn modelId="{8C148D9D-6B34-4641-ADF7-53B8D061FF70}" type="presParOf" srcId="{CDB0141A-12EB-3D44-ABE8-F6CE99548989}" destId="{F8604478-18AB-6043-AB82-40C4F926135B}" srcOrd="3" destOrd="0" presId="urn:microsoft.com/office/officeart/2005/8/layout/vList2"/>
    <dgm:cxn modelId="{CF62C56B-72EC-BC48-AE53-96D41C489D05}" type="presParOf" srcId="{CDB0141A-12EB-3D44-ABE8-F6CE99548989}" destId="{2FC895F0-ED64-DA4D-8207-A369782F8C9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E613533-548D-4756-A72A-FAB48114850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7E2FFA7-B726-4E03-AE4D-45533801923A}">
      <dgm:prSet/>
      <dgm:spPr/>
      <dgm:t>
        <a:bodyPr/>
        <a:lstStyle/>
        <a:p>
          <a:r>
            <a:rPr lang="fr-FR" b="1" i="1" u="sng"/>
            <a:t>Définition : </a:t>
          </a:r>
          <a:r>
            <a:rPr lang="fr-FR"/>
            <a:t>Manœuvre qui consiste à frapper un segment de membre de façon intermittente et rythmée.</a:t>
          </a:r>
          <a:endParaRPr lang="en-US"/>
        </a:p>
      </dgm:t>
    </dgm:pt>
    <dgm:pt modelId="{62AEEA0E-62EE-4FF3-ADB6-6DCDB5BFBE00}" type="parTrans" cxnId="{AF2C9619-FAE1-460F-A2BB-A458209EAEB0}">
      <dgm:prSet/>
      <dgm:spPr/>
      <dgm:t>
        <a:bodyPr/>
        <a:lstStyle/>
        <a:p>
          <a:endParaRPr lang="en-US"/>
        </a:p>
      </dgm:t>
    </dgm:pt>
    <dgm:pt modelId="{053C6B07-3125-4E41-9168-0236DD280514}" type="sibTrans" cxnId="{AF2C9619-FAE1-460F-A2BB-A458209EAEB0}">
      <dgm:prSet/>
      <dgm:spPr/>
      <dgm:t>
        <a:bodyPr/>
        <a:lstStyle/>
        <a:p>
          <a:endParaRPr lang="en-US"/>
        </a:p>
      </dgm:t>
    </dgm:pt>
    <dgm:pt modelId="{95458831-548C-4E01-AF4E-6676ADE7E9E0}">
      <dgm:prSet/>
      <dgm:spPr/>
      <dgm:t>
        <a:bodyPr/>
        <a:lstStyle/>
        <a:p>
          <a:r>
            <a:rPr lang="fr-FR" b="1" i="1" u="sng"/>
            <a:t>Indications : </a:t>
          </a:r>
          <a:r>
            <a:rPr lang="fr-FR"/>
            <a:t>Sujet hypotrophique (besoin de renforcement musculaire), préparation à l’effort, vessie neurologique.</a:t>
          </a:r>
          <a:endParaRPr lang="en-US"/>
        </a:p>
      </dgm:t>
    </dgm:pt>
    <dgm:pt modelId="{86317E54-1C3B-4AF1-9D81-8E44EC630B73}" type="parTrans" cxnId="{E97A2632-9442-4024-B79B-65F4B9047051}">
      <dgm:prSet/>
      <dgm:spPr/>
      <dgm:t>
        <a:bodyPr/>
        <a:lstStyle/>
        <a:p>
          <a:endParaRPr lang="en-US"/>
        </a:p>
      </dgm:t>
    </dgm:pt>
    <dgm:pt modelId="{D79A3452-77B6-435E-B097-FC6720FD8789}" type="sibTrans" cxnId="{E97A2632-9442-4024-B79B-65F4B9047051}">
      <dgm:prSet/>
      <dgm:spPr/>
      <dgm:t>
        <a:bodyPr/>
        <a:lstStyle/>
        <a:p>
          <a:endParaRPr lang="en-US"/>
        </a:p>
      </dgm:t>
    </dgm:pt>
    <dgm:pt modelId="{D2AD07AA-CE93-4607-8D6D-7B065960483D}">
      <dgm:prSet/>
      <dgm:spPr/>
      <dgm:t>
        <a:bodyPr/>
        <a:lstStyle/>
        <a:p>
          <a:r>
            <a:rPr lang="fr-FR" b="1" i="1" u="sng"/>
            <a:t>Contre-indications : </a:t>
          </a:r>
          <a:r>
            <a:rPr lang="fr-FR"/>
            <a:t>Surfaces osseuses sous-cutanées saillantes, ostéoporose, varices, hypertonie, sujets douloureux, patients cardiaques, massages calmants.</a:t>
          </a:r>
          <a:endParaRPr lang="en-US"/>
        </a:p>
      </dgm:t>
    </dgm:pt>
    <dgm:pt modelId="{E5E228E6-0A52-49A2-ADA6-C3E2D02F8CC9}" type="parTrans" cxnId="{91A54C8D-C8EF-4452-BF9E-B3ABB2F3EFE9}">
      <dgm:prSet/>
      <dgm:spPr/>
      <dgm:t>
        <a:bodyPr/>
        <a:lstStyle/>
        <a:p>
          <a:endParaRPr lang="en-US"/>
        </a:p>
      </dgm:t>
    </dgm:pt>
    <dgm:pt modelId="{E5278761-3A86-48FB-ACDE-A6FD0BF74CF7}" type="sibTrans" cxnId="{91A54C8D-C8EF-4452-BF9E-B3ABB2F3EFE9}">
      <dgm:prSet/>
      <dgm:spPr/>
      <dgm:t>
        <a:bodyPr/>
        <a:lstStyle/>
        <a:p>
          <a:endParaRPr lang="en-US"/>
        </a:p>
      </dgm:t>
    </dgm:pt>
    <dgm:pt modelId="{B53ED5DA-08E5-9748-BFEE-05A7B3FF9211}" type="pres">
      <dgm:prSet presAssocID="{FE613533-548D-4756-A72A-FAB481148502}" presName="linear" presStyleCnt="0">
        <dgm:presLayoutVars>
          <dgm:animLvl val="lvl"/>
          <dgm:resizeHandles val="exact"/>
        </dgm:presLayoutVars>
      </dgm:prSet>
      <dgm:spPr/>
      <dgm:t>
        <a:bodyPr/>
        <a:lstStyle/>
        <a:p>
          <a:endParaRPr lang="fr-FR"/>
        </a:p>
      </dgm:t>
    </dgm:pt>
    <dgm:pt modelId="{078B2ACD-5855-7349-A514-C492EB09EEB6}" type="pres">
      <dgm:prSet presAssocID="{87E2FFA7-B726-4E03-AE4D-45533801923A}" presName="parentText" presStyleLbl="node1" presStyleIdx="0" presStyleCnt="3">
        <dgm:presLayoutVars>
          <dgm:chMax val="0"/>
          <dgm:bulletEnabled val="1"/>
        </dgm:presLayoutVars>
      </dgm:prSet>
      <dgm:spPr/>
      <dgm:t>
        <a:bodyPr/>
        <a:lstStyle/>
        <a:p>
          <a:endParaRPr lang="fr-FR"/>
        </a:p>
      </dgm:t>
    </dgm:pt>
    <dgm:pt modelId="{3FDFC815-10FF-2043-97C9-F404D46B6A7C}" type="pres">
      <dgm:prSet presAssocID="{053C6B07-3125-4E41-9168-0236DD280514}" presName="spacer" presStyleCnt="0"/>
      <dgm:spPr/>
    </dgm:pt>
    <dgm:pt modelId="{9EDE0951-3946-484E-87DF-6EEC4111C79E}" type="pres">
      <dgm:prSet presAssocID="{95458831-548C-4E01-AF4E-6676ADE7E9E0}" presName="parentText" presStyleLbl="node1" presStyleIdx="1" presStyleCnt="3">
        <dgm:presLayoutVars>
          <dgm:chMax val="0"/>
          <dgm:bulletEnabled val="1"/>
        </dgm:presLayoutVars>
      </dgm:prSet>
      <dgm:spPr/>
      <dgm:t>
        <a:bodyPr/>
        <a:lstStyle/>
        <a:p>
          <a:endParaRPr lang="fr-FR"/>
        </a:p>
      </dgm:t>
    </dgm:pt>
    <dgm:pt modelId="{C3683AEA-3E86-4444-AFCA-B67BD107319D}" type="pres">
      <dgm:prSet presAssocID="{D79A3452-77B6-435E-B097-FC6720FD8789}" presName="spacer" presStyleCnt="0"/>
      <dgm:spPr/>
    </dgm:pt>
    <dgm:pt modelId="{DB6F72A1-84F1-A54B-9910-9F1D0ACFB27D}" type="pres">
      <dgm:prSet presAssocID="{D2AD07AA-CE93-4607-8D6D-7B065960483D}" presName="parentText" presStyleLbl="node1" presStyleIdx="2" presStyleCnt="3">
        <dgm:presLayoutVars>
          <dgm:chMax val="0"/>
          <dgm:bulletEnabled val="1"/>
        </dgm:presLayoutVars>
      </dgm:prSet>
      <dgm:spPr/>
      <dgm:t>
        <a:bodyPr/>
        <a:lstStyle/>
        <a:p>
          <a:endParaRPr lang="fr-FR"/>
        </a:p>
      </dgm:t>
    </dgm:pt>
  </dgm:ptLst>
  <dgm:cxnLst>
    <dgm:cxn modelId="{91A54C8D-C8EF-4452-BF9E-B3ABB2F3EFE9}" srcId="{FE613533-548D-4756-A72A-FAB481148502}" destId="{D2AD07AA-CE93-4607-8D6D-7B065960483D}" srcOrd="2" destOrd="0" parTransId="{E5E228E6-0A52-49A2-ADA6-C3E2D02F8CC9}" sibTransId="{E5278761-3A86-48FB-ACDE-A6FD0BF74CF7}"/>
    <dgm:cxn modelId="{E97A2632-9442-4024-B79B-65F4B9047051}" srcId="{FE613533-548D-4756-A72A-FAB481148502}" destId="{95458831-548C-4E01-AF4E-6676ADE7E9E0}" srcOrd="1" destOrd="0" parTransId="{86317E54-1C3B-4AF1-9D81-8E44EC630B73}" sibTransId="{D79A3452-77B6-435E-B097-FC6720FD8789}"/>
    <dgm:cxn modelId="{2C7AE6F4-3347-204E-A3CA-8C164A4DABD8}" type="presOf" srcId="{95458831-548C-4E01-AF4E-6676ADE7E9E0}" destId="{9EDE0951-3946-484E-87DF-6EEC4111C79E}" srcOrd="0" destOrd="0" presId="urn:microsoft.com/office/officeart/2005/8/layout/vList2"/>
    <dgm:cxn modelId="{0777A8AB-BDA2-464E-9A6D-13658A2EC8E0}" type="presOf" srcId="{FE613533-548D-4756-A72A-FAB481148502}" destId="{B53ED5DA-08E5-9748-BFEE-05A7B3FF9211}" srcOrd="0" destOrd="0" presId="urn:microsoft.com/office/officeart/2005/8/layout/vList2"/>
    <dgm:cxn modelId="{AF2C9619-FAE1-460F-A2BB-A458209EAEB0}" srcId="{FE613533-548D-4756-A72A-FAB481148502}" destId="{87E2FFA7-B726-4E03-AE4D-45533801923A}" srcOrd="0" destOrd="0" parTransId="{62AEEA0E-62EE-4FF3-ADB6-6DCDB5BFBE00}" sibTransId="{053C6B07-3125-4E41-9168-0236DD280514}"/>
    <dgm:cxn modelId="{86B548FC-2DD8-B44C-BDB4-43F08D1C91D6}" type="presOf" srcId="{87E2FFA7-B726-4E03-AE4D-45533801923A}" destId="{078B2ACD-5855-7349-A514-C492EB09EEB6}" srcOrd="0" destOrd="0" presId="urn:microsoft.com/office/officeart/2005/8/layout/vList2"/>
    <dgm:cxn modelId="{24909205-DACF-6A4E-817A-49B0F9C45172}" type="presOf" srcId="{D2AD07AA-CE93-4607-8D6D-7B065960483D}" destId="{DB6F72A1-84F1-A54B-9910-9F1D0ACFB27D}" srcOrd="0" destOrd="0" presId="urn:microsoft.com/office/officeart/2005/8/layout/vList2"/>
    <dgm:cxn modelId="{F6C18C3E-E571-F849-BDF8-312D487EBBE4}" type="presParOf" srcId="{B53ED5DA-08E5-9748-BFEE-05A7B3FF9211}" destId="{078B2ACD-5855-7349-A514-C492EB09EEB6}" srcOrd="0" destOrd="0" presId="urn:microsoft.com/office/officeart/2005/8/layout/vList2"/>
    <dgm:cxn modelId="{EB946AD8-9977-9F4B-9F09-6A362FE49E75}" type="presParOf" srcId="{B53ED5DA-08E5-9748-BFEE-05A7B3FF9211}" destId="{3FDFC815-10FF-2043-97C9-F404D46B6A7C}" srcOrd="1" destOrd="0" presId="urn:microsoft.com/office/officeart/2005/8/layout/vList2"/>
    <dgm:cxn modelId="{82185A57-6C2E-394B-BC57-A86A4203F0AB}" type="presParOf" srcId="{B53ED5DA-08E5-9748-BFEE-05A7B3FF9211}" destId="{9EDE0951-3946-484E-87DF-6EEC4111C79E}" srcOrd="2" destOrd="0" presId="urn:microsoft.com/office/officeart/2005/8/layout/vList2"/>
    <dgm:cxn modelId="{AD4F64DF-A221-0F45-A42D-B96C6CA8DDE8}" type="presParOf" srcId="{B53ED5DA-08E5-9748-BFEE-05A7B3FF9211}" destId="{C3683AEA-3E86-4444-AFCA-B67BD107319D}" srcOrd="3" destOrd="0" presId="urn:microsoft.com/office/officeart/2005/8/layout/vList2"/>
    <dgm:cxn modelId="{77999131-7E72-D94A-872D-208EEE9F08DC}" type="presParOf" srcId="{B53ED5DA-08E5-9748-BFEE-05A7B3FF9211}" destId="{DB6F72A1-84F1-A54B-9910-9F1D0ACFB27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78CBA3D-C205-422B-BC12-645A381EC0A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6E7F3AE-EAF9-4BFF-A802-BFBE0F97E09A}">
      <dgm:prSet/>
      <dgm:spPr/>
      <dgm:t>
        <a:bodyPr/>
        <a:lstStyle/>
        <a:p>
          <a:r>
            <a:rPr lang="fr-FR" b="1" i="1" u="sng"/>
            <a:t>Définition : </a:t>
          </a:r>
          <a:r>
            <a:rPr lang="fr-FR"/>
            <a:t>Série d’impulsions manuelles appliquées sur le corps du patient à des fréquences et des amplitudes variables sans perdre le contact avec les téguments.</a:t>
          </a:r>
          <a:endParaRPr lang="en-US"/>
        </a:p>
      </dgm:t>
    </dgm:pt>
    <dgm:pt modelId="{A6111B6A-E8D6-4BF8-97E8-B02AD0FF1675}" type="parTrans" cxnId="{D481AC2D-3053-4DDF-BED8-15CD1BFBE8C0}">
      <dgm:prSet/>
      <dgm:spPr/>
      <dgm:t>
        <a:bodyPr/>
        <a:lstStyle/>
        <a:p>
          <a:endParaRPr lang="en-US"/>
        </a:p>
      </dgm:t>
    </dgm:pt>
    <dgm:pt modelId="{30F0AA13-1772-4ACE-9DAB-E2D2969D7656}" type="sibTrans" cxnId="{D481AC2D-3053-4DDF-BED8-15CD1BFBE8C0}">
      <dgm:prSet/>
      <dgm:spPr/>
      <dgm:t>
        <a:bodyPr/>
        <a:lstStyle/>
        <a:p>
          <a:endParaRPr lang="en-US"/>
        </a:p>
      </dgm:t>
    </dgm:pt>
    <dgm:pt modelId="{38AA854B-F99E-494E-8FB2-67285825CA5B}">
      <dgm:prSet/>
      <dgm:spPr/>
      <dgm:t>
        <a:bodyPr/>
        <a:lstStyle/>
        <a:p>
          <a:r>
            <a:rPr lang="fr-FR" b="1" i="1" u="sng"/>
            <a:t>Indications : </a:t>
          </a:r>
          <a:r>
            <a:rPr lang="fr-FR"/>
            <a:t>Calmant, douleurs, nouveau-né (diminution de la viscosité des sécrétions), action réflexe sur le plexus et les dermatomes, projection sur le système digestif (constipation). </a:t>
          </a:r>
          <a:endParaRPr lang="en-US"/>
        </a:p>
      </dgm:t>
    </dgm:pt>
    <dgm:pt modelId="{25138454-5975-441C-A272-25612A6F538A}" type="parTrans" cxnId="{8B9B0748-E3D5-4D8C-ABCE-C72BD7C4A274}">
      <dgm:prSet/>
      <dgm:spPr/>
      <dgm:t>
        <a:bodyPr/>
        <a:lstStyle/>
        <a:p>
          <a:endParaRPr lang="en-US"/>
        </a:p>
      </dgm:t>
    </dgm:pt>
    <dgm:pt modelId="{0675CCC1-E54D-47A7-AEF8-971EEAA163E2}" type="sibTrans" cxnId="{8B9B0748-E3D5-4D8C-ABCE-C72BD7C4A274}">
      <dgm:prSet/>
      <dgm:spPr/>
      <dgm:t>
        <a:bodyPr/>
        <a:lstStyle/>
        <a:p>
          <a:endParaRPr lang="en-US"/>
        </a:p>
      </dgm:t>
    </dgm:pt>
    <dgm:pt modelId="{5CAF8261-4D6D-7F44-B151-7BA3460A4DBA}" type="pres">
      <dgm:prSet presAssocID="{578CBA3D-C205-422B-BC12-645A381EC0A2}" presName="linear" presStyleCnt="0">
        <dgm:presLayoutVars>
          <dgm:animLvl val="lvl"/>
          <dgm:resizeHandles val="exact"/>
        </dgm:presLayoutVars>
      </dgm:prSet>
      <dgm:spPr/>
      <dgm:t>
        <a:bodyPr/>
        <a:lstStyle/>
        <a:p>
          <a:endParaRPr lang="fr-FR"/>
        </a:p>
      </dgm:t>
    </dgm:pt>
    <dgm:pt modelId="{59813E5D-4F83-C043-998D-25BED9678CC3}" type="pres">
      <dgm:prSet presAssocID="{96E7F3AE-EAF9-4BFF-A802-BFBE0F97E09A}" presName="parentText" presStyleLbl="node1" presStyleIdx="0" presStyleCnt="2">
        <dgm:presLayoutVars>
          <dgm:chMax val="0"/>
          <dgm:bulletEnabled val="1"/>
        </dgm:presLayoutVars>
      </dgm:prSet>
      <dgm:spPr/>
      <dgm:t>
        <a:bodyPr/>
        <a:lstStyle/>
        <a:p>
          <a:endParaRPr lang="fr-FR"/>
        </a:p>
      </dgm:t>
    </dgm:pt>
    <dgm:pt modelId="{125983D7-B9FF-8547-8EDB-22110AAB9301}" type="pres">
      <dgm:prSet presAssocID="{30F0AA13-1772-4ACE-9DAB-E2D2969D7656}" presName="spacer" presStyleCnt="0"/>
      <dgm:spPr/>
    </dgm:pt>
    <dgm:pt modelId="{DAEED677-B4CB-F84D-9BE0-0BEBC7C345E3}" type="pres">
      <dgm:prSet presAssocID="{38AA854B-F99E-494E-8FB2-67285825CA5B}" presName="parentText" presStyleLbl="node1" presStyleIdx="1" presStyleCnt="2">
        <dgm:presLayoutVars>
          <dgm:chMax val="0"/>
          <dgm:bulletEnabled val="1"/>
        </dgm:presLayoutVars>
      </dgm:prSet>
      <dgm:spPr/>
      <dgm:t>
        <a:bodyPr/>
        <a:lstStyle/>
        <a:p>
          <a:endParaRPr lang="fr-FR"/>
        </a:p>
      </dgm:t>
    </dgm:pt>
  </dgm:ptLst>
  <dgm:cxnLst>
    <dgm:cxn modelId="{F60662FF-74B1-0743-B180-80407D99ED2F}" type="presOf" srcId="{38AA854B-F99E-494E-8FB2-67285825CA5B}" destId="{DAEED677-B4CB-F84D-9BE0-0BEBC7C345E3}" srcOrd="0" destOrd="0" presId="urn:microsoft.com/office/officeart/2005/8/layout/vList2"/>
    <dgm:cxn modelId="{8B9B0748-E3D5-4D8C-ABCE-C72BD7C4A274}" srcId="{578CBA3D-C205-422B-BC12-645A381EC0A2}" destId="{38AA854B-F99E-494E-8FB2-67285825CA5B}" srcOrd="1" destOrd="0" parTransId="{25138454-5975-441C-A272-25612A6F538A}" sibTransId="{0675CCC1-E54D-47A7-AEF8-971EEAA163E2}"/>
    <dgm:cxn modelId="{BDB69263-FDB6-D44F-8D0D-A4393EF0CBE3}" type="presOf" srcId="{578CBA3D-C205-422B-BC12-645A381EC0A2}" destId="{5CAF8261-4D6D-7F44-B151-7BA3460A4DBA}" srcOrd="0" destOrd="0" presId="urn:microsoft.com/office/officeart/2005/8/layout/vList2"/>
    <dgm:cxn modelId="{D6764A09-E522-2E43-94F3-5891B82C4216}" type="presOf" srcId="{96E7F3AE-EAF9-4BFF-A802-BFBE0F97E09A}" destId="{59813E5D-4F83-C043-998D-25BED9678CC3}" srcOrd="0" destOrd="0" presId="urn:microsoft.com/office/officeart/2005/8/layout/vList2"/>
    <dgm:cxn modelId="{D481AC2D-3053-4DDF-BED8-15CD1BFBE8C0}" srcId="{578CBA3D-C205-422B-BC12-645A381EC0A2}" destId="{96E7F3AE-EAF9-4BFF-A802-BFBE0F97E09A}" srcOrd="0" destOrd="0" parTransId="{A6111B6A-E8D6-4BF8-97E8-B02AD0FF1675}" sibTransId="{30F0AA13-1772-4ACE-9DAB-E2D2969D7656}"/>
    <dgm:cxn modelId="{337F4909-1D39-4B4B-9BAA-2836E13A4FF9}" type="presParOf" srcId="{5CAF8261-4D6D-7F44-B151-7BA3460A4DBA}" destId="{59813E5D-4F83-C043-998D-25BED9678CC3}" srcOrd="0" destOrd="0" presId="urn:microsoft.com/office/officeart/2005/8/layout/vList2"/>
    <dgm:cxn modelId="{C4C553B1-51A4-0B42-AF77-E7F36EDE4FE0}" type="presParOf" srcId="{5CAF8261-4D6D-7F44-B151-7BA3460A4DBA}" destId="{125983D7-B9FF-8547-8EDB-22110AAB9301}" srcOrd="1" destOrd="0" presId="urn:microsoft.com/office/officeart/2005/8/layout/vList2"/>
    <dgm:cxn modelId="{EEA9E38D-DB15-B148-8DDC-9E077E560ADF}" type="presParOf" srcId="{5CAF8261-4D6D-7F44-B151-7BA3460A4DBA}" destId="{DAEED677-B4CB-F84D-9BE0-0BEBC7C345E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DEBD8F2-F730-4121-9963-4054FE70989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FB9BB450-7FD1-4F06-96A0-05B16DBCBFB6}">
      <dgm:prSet/>
      <dgm:spPr/>
      <dgm:t>
        <a:bodyPr/>
        <a:lstStyle/>
        <a:p>
          <a:r>
            <a:rPr lang="fr-FR" b="1"/>
            <a:t>Dans le cas des cellulagies </a:t>
          </a:r>
          <a:r>
            <a:rPr lang="fr-FR"/>
            <a:t>ou le syndrome « cellulo-téno-myalgique » : action circulatoire locale par décongestion profonde liée à la vasodilatation superficielle qu’il provoque et par libération des adhérences. </a:t>
          </a:r>
          <a:endParaRPr lang="en-US"/>
        </a:p>
      </dgm:t>
    </dgm:pt>
    <dgm:pt modelId="{C20E96D7-637F-450D-B19C-2456BC55123B}" type="parTrans" cxnId="{080830B0-9B15-43AC-80C4-320B00268A38}">
      <dgm:prSet/>
      <dgm:spPr/>
      <dgm:t>
        <a:bodyPr/>
        <a:lstStyle/>
        <a:p>
          <a:endParaRPr lang="en-US"/>
        </a:p>
      </dgm:t>
    </dgm:pt>
    <dgm:pt modelId="{94C2B7C9-0706-4295-9351-A62D3F542167}" type="sibTrans" cxnId="{080830B0-9B15-43AC-80C4-320B00268A38}">
      <dgm:prSet/>
      <dgm:spPr/>
      <dgm:t>
        <a:bodyPr/>
        <a:lstStyle/>
        <a:p>
          <a:endParaRPr lang="en-US"/>
        </a:p>
      </dgm:t>
    </dgm:pt>
    <dgm:pt modelId="{BC05293A-058A-4B4D-88CE-960533C17B4B}">
      <dgm:prSet/>
      <dgm:spPr/>
      <dgm:t>
        <a:bodyPr/>
        <a:lstStyle/>
        <a:p>
          <a:r>
            <a:rPr lang="fr-FR" b="1"/>
            <a:t>Dans le cas des contractures musculaires </a:t>
          </a:r>
          <a:r>
            <a:rPr lang="fr-FR"/>
            <a:t>: action par le biais de la stimulation des afférents du reflexe myotatique </a:t>
          </a:r>
          <a:endParaRPr lang="en-US"/>
        </a:p>
      </dgm:t>
    </dgm:pt>
    <dgm:pt modelId="{CD732577-F77C-4491-BE1B-600B15952DAF}" type="parTrans" cxnId="{66E87660-679E-468A-B4C1-E4848CE3206F}">
      <dgm:prSet/>
      <dgm:spPr/>
      <dgm:t>
        <a:bodyPr/>
        <a:lstStyle/>
        <a:p>
          <a:endParaRPr lang="en-US"/>
        </a:p>
      </dgm:t>
    </dgm:pt>
    <dgm:pt modelId="{90A07DC3-1138-460B-A6F0-C87CAFB6E691}" type="sibTrans" cxnId="{66E87660-679E-468A-B4C1-E4848CE3206F}">
      <dgm:prSet/>
      <dgm:spPr/>
      <dgm:t>
        <a:bodyPr/>
        <a:lstStyle/>
        <a:p>
          <a:endParaRPr lang="en-US"/>
        </a:p>
      </dgm:t>
    </dgm:pt>
    <dgm:pt modelId="{7E308F2A-E42C-40A7-BB77-0B8767A85F41}">
      <dgm:prSet/>
      <dgm:spPr/>
      <dgm:t>
        <a:bodyPr/>
        <a:lstStyle/>
        <a:p>
          <a:r>
            <a:rPr lang="fr-FR" b="1"/>
            <a:t>Dans le cas des tendinopathies</a:t>
          </a:r>
          <a:r>
            <a:rPr lang="fr-FR"/>
            <a:t>, le massage transversal profond décrit par Cyriax (frictions rythmées profondes) assure à la fois une mobilisation des différents tissus profonds et pourrait provoquer une vasodilatation mécanique qui améliorerait le métabolisme local. </a:t>
          </a:r>
          <a:endParaRPr lang="en-US"/>
        </a:p>
      </dgm:t>
    </dgm:pt>
    <dgm:pt modelId="{F36584E5-9A06-4D6B-BE97-88E1D882A4A6}" type="parTrans" cxnId="{DA27D2FA-868F-4C61-B589-6843A8D56564}">
      <dgm:prSet/>
      <dgm:spPr/>
      <dgm:t>
        <a:bodyPr/>
        <a:lstStyle/>
        <a:p>
          <a:endParaRPr lang="en-US"/>
        </a:p>
      </dgm:t>
    </dgm:pt>
    <dgm:pt modelId="{9A00284B-BFD5-4B0E-8BAA-B034B882259F}" type="sibTrans" cxnId="{DA27D2FA-868F-4C61-B589-6843A8D56564}">
      <dgm:prSet/>
      <dgm:spPr/>
      <dgm:t>
        <a:bodyPr/>
        <a:lstStyle/>
        <a:p>
          <a:endParaRPr lang="en-US"/>
        </a:p>
      </dgm:t>
    </dgm:pt>
    <dgm:pt modelId="{2E76A350-61CD-5E41-B896-90E277CC73B3}" type="pres">
      <dgm:prSet presAssocID="{3DEBD8F2-F730-4121-9963-4054FE709897}" presName="linear" presStyleCnt="0">
        <dgm:presLayoutVars>
          <dgm:animLvl val="lvl"/>
          <dgm:resizeHandles val="exact"/>
        </dgm:presLayoutVars>
      </dgm:prSet>
      <dgm:spPr/>
      <dgm:t>
        <a:bodyPr/>
        <a:lstStyle/>
        <a:p>
          <a:endParaRPr lang="fr-FR"/>
        </a:p>
      </dgm:t>
    </dgm:pt>
    <dgm:pt modelId="{365D5CED-4375-AE4C-AF56-AA61A94A9B3D}" type="pres">
      <dgm:prSet presAssocID="{FB9BB450-7FD1-4F06-96A0-05B16DBCBFB6}" presName="parentText" presStyleLbl="node1" presStyleIdx="0" presStyleCnt="3">
        <dgm:presLayoutVars>
          <dgm:chMax val="0"/>
          <dgm:bulletEnabled val="1"/>
        </dgm:presLayoutVars>
      </dgm:prSet>
      <dgm:spPr/>
      <dgm:t>
        <a:bodyPr/>
        <a:lstStyle/>
        <a:p>
          <a:endParaRPr lang="fr-FR"/>
        </a:p>
      </dgm:t>
    </dgm:pt>
    <dgm:pt modelId="{5FF8ABF7-63A2-C847-9164-C2B09EE29E88}" type="pres">
      <dgm:prSet presAssocID="{94C2B7C9-0706-4295-9351-A62D3F542167}" presName="spacer" presStyleCnt="0"/>
      <dgm:spPr/>
    </dgm:pt>
    <dgm:pt modelId="{CAA6C3CC-89B5-304A-AFA1-2DBFC75C048B}" type="pres">
      <dgm:prSet presAssocID="{BC05293A-058A-4B4D-88CE-960533C17B4B}" presName="parentText" presStyleLbl="node1" presStyleIdx="1" presStyleCnt="3">
        <dgm:presLayoutVars>
          <dgm:chMax val="0"/>
          <dgm:bulletEnabled val="1"/>
        </dgm:presLayoutVars>
      </dgm:prSet>
      <dgm:spPr/>
      <dgm:t>
        <a:bodyPr/>
        <a:lstStyle/>
        <a:p>
          <a:endParaRPr lang="fr-FR"/>
        </a:p>
      </dgm:t>
    </dgm:pt>
    <dgm:pt modelId="{82058BC7-8DAF-2E47-A912-029C1DF31ED7}" type="pres">
      <dgm:prSet presAssocID="{90A07DC3-1138-460B-A6F0-C87CAFB6E691}" presName="spacer" presStyleCnt="0"/>
      <dgm:spPr/>
    </dgm:pt>
    <dgm:pt modelId="{427AEA64-84A4-8D4C-8ADA-ACAE6A4556D1}" type="pres">
      <dgm:prSet presAssocID="{7E308F2A-E42C-40A7-BB77-0B8767A85F41}" presName="parentText" presStyleLbl="node1" presStyleIdx="2" presStyleCnt="3">
        <dgm:presLayoutVars>
          <dgm:chMax val="0"/>
          <dgm:bulletEnabled val="1"/>
        </dgm:presLayoutVars>
      </dgm:prSet>
      <dgm:spPr/>
      <dgm:t>
        <a:bodyPr/>
        <a:lstStyle/>
        <a:p>
          <a:endParaRPr lang="fr-FR"/>
        </a:p>
      </dgm:t>
    </dgm:pt>
  </dgm:ptLst>
  <dgm:cxnLst>
    <dgm:cxn modelId="{080830B0-9B15-43AC-80C4-320B00268A38}" srcId="{3DEBD8F2-F730-4121-9963-4054FE709897}" destId="{FB9BB450-7FD1-4F06-96A0-05B16DBCBFB6}" srcOrd="0" destOrd="0" parTransId="{C20E96D7-637F-450D-B19C-2456BC55123B}" sibTransId="{94C2B7C9-0706-4295-9351-A62D3F542167}"/>
    <dgm:cxn modelId="{66E87660-679E-468A-B4C1-E4848CE3206F}" srcId="{3DEBD8F2-F730-4121-9963-4054FE709897}" destId="{BC05293A-058A-4B4D-88CE-960533C17B4B}" srcOrd="1" destOrd="0" parTransId="{CD732577-F77C-4491-BE1B-600B15952DAF}" sibTransId="{90A07DC3-1138-460B-A6F0-C87CAFB6E691}"/>
    <dgm:cxn modelId="{DA27D2FA-868F-4C61-B589-6843A8D56564}" srcId="{3DEBD8F2-F730-4121-9963-4054FE709897}" destId="{7E308F2A-E42C-40A7-BB77-0B8767A85F41}" srcOrd="2" destOrd="0" parTransId="{F36584E5-9A06-4D6B-BE97-88E1D882A4A6}" sibTransId="{9A00284B-BFD5-4B0E-8BAA-B034B882259F}"/>
    <dgm:cxn modelId="{30B4F45D-B4C7-3344-8365-F695A15B2996}" type="presOf" srcId="{3DEBD8F2-F730-4121-9963-4054FE709897}" destId="{2E76A350-61CD-5E41-B896-90E277CC73B3}" srcOrd="0" destOrd="0" presId="urn:microsoft.com/office/officeart/2005/8/layout/vList2"/>
    <dgm:cxn modelId="{833291B7-41A2-FB47-81F9-311F0AD9E649}" type="presOf" srcId="{7E308F2A-E42C-40A7-BB77-0B8767A85F41}" destId="{427AEA64-84A4-8D4C-8ADA-ACAE6A4556D1}" srcOrd="0" destOrd="0" presId="urn:microsoft.com/office/officeart/2005/8/layout/vList2"/>
    <dgm:cxn modelId="{41A3A724-671D-8C4D-B6FD-64C63F496AA1}" type="presOf" srcId="{FB9BB450-7FD1-4F06-96A0-05B16DBCBFB6}" destId="{365D5CED-4375-AE4C-AF56-AA61A94A9B3D}" srcOrd="0" destOrd="0" presId="urn:microsoft.com/office/officeart/2005/8/layout/vList2"/>
    <dgm:cxn modelId="{46D0B1E1-9D1B-E046-9727-3E8CFB73DD6D}" type="presOf" srcId="{BC05293A-058A-4B4D-88CE-960533C17B4B}" destId="{CAA6C3CC-89B5-304A-AFA1-2DBFC75C048B}" srcOrd="0" destOrd="0" presId="urn:microsoft.com/office/officeart/2005/8/layout/vList2"/>
    <dgm:cxn modelId="{EC69C31B-935C-C54C-BD97-5640A78AC17C}" type="presParOf" srcId="{2E76A350-61CD-5E41-B896-90E277CC73B3}" destId="{365D5CED-4375-AE4C-AF56-AA61A94A9B3D}" srcOrd="0" destOrd="0" presId="urn:microsoft.com/office/officeart/2005/8/layout/vList2"/>
    <dgm:cxn modelId="{CE7D3E68-1D37-4947-99BB-3CEFE3A77F30}" type="presParOf" srcId="{2E76A350-61CD-5E41-B896-90E277CC73B3}" destId="{5FF8ABF7-63A2-C847-9164-C2B09EE29E88}" srcOrd="1" destOrd="0" presId="urn:microsoft.com/office/officeart/2005/8/layout/vList2"/>
    <dgm:cxn modelId="{B11180D8-0AD7-7A41-AB44-556A81157CBA}" type="presParOf" srcId="{2E76A350-61CD-5E41-B896-90E277CC73B3}" destId="{CAA6C3CC-89B5-304A-AFA1-2DBFC75C048B}" srcOrd="2" destOrd="0" presId="urn:microsoft.com/office/officeart/2005/8/layout/vList2"/>
    <dgm:cxn modelId="{0B03EB8F-2EFB-5747-8F53-7EFBF7687534}" type="presParOf" srcId="{2E76A350-61CD-5E41-B896-90E277CC73B3}" destId="{82058BC7-8DAF-2E47-A912-029C1DF31ED7}" srcOrd="3" destOrd="0" presId="urn:microsoft.com/office/officeart/2005/8/layout/vList2"/>
    <dgm:cxn modelId="{A174E958-057F-1E4E-8E5D-83B8E5D647E1}" type="presParOf" srcId="{2E76A350-61CD-5E41-B896-90E277CC73B3}" destId="{427AEA64-84A4-8D4C-8ADA-ACAE6A4556D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EA5AFE3-4EBB-4941-B032-E66BF0CAD725}" type="doc">
      <dgm:prSet loTypeId="urn:microsoft.com/office/officeart/2005/8/layout/process4" loCatId="process" qsTypeId="urn:microsoft.com/office/officeart/2005/8/quickstyle/simple5" qsCatId="simple" csTypeId="urn:microsoft.com/office/officeart/2005/8/colors/accent4_2" csCatId="accent4"/>
      <dgm:spPr/>
      <dgm:t>
        <a:bodyPr/>
        <a:lstStyle/>
        <a:p>
          <a:endParaRPr lang="en-US"/>
        </a:p>
      </dgm:t>
    </dgm:pt>
    <dgm:pt modelId="{5394B409-9D5C-4E10-B4FD-1659E4CDFF6F}">
      <dgm:prSet/>
      <dgm:spPr/>
      <dgm:t>
        <a:bodyPr/>
        <a:lstStyle/>
        <a:p>
          <a:r>
            <a:rPr lang="fr-FR"/>
            <a:t>Une des pathologies les plus étudiées, cible de l’antalgie potentielle du massage, est la lombalgie chronique.</a:t>
          </a:r>
          <a:endParaRPr lang="en-US"/>
        </a:p>
      </dgm:t>
    </dgm:pt>
    <dgm:pt modelId="{B6401669-DE82-4A0A-B62D-1CB4371D6557}" type="parTrans" cxnId="{364BA707-CD86-43EE-8387-25F79FAE0026}">
      <dgm:prSet/>
      <dgm:spPr/>
      <dgm:t>
        <a:bodyPr/>
        <a:lstStyle/>
        <a:p>
          <a:endParaRPr lang="en-US"/>
        </a:p>
      </dgm:t>
    </dgm:pt>
    <dgm:pt modelId="{DBD4E465-6018-4652-AB1D-1FC25BB12D8E}" type="sibTrans" cxnId="{364BA707-CD86-43EE-8387-25F79FAE0026}">
      <dgm:prSet/>
      <dgm:spPr/>
      <dgm:t>
        <a:bodyPr/>
        <a:lstStyle/>
        <a:p>
          <a:endParaRPr lang="en-US"/>
        </a:p>
      </dgm:t>
    </dgm:pt>
    <dgm:pt modelId="{E8555677-1991-4DBB-B708-A09C6CAFBEE4}">
      <dgm:prSet/>
      <dgm:spPr/>
      <dgm:t>
        <a:bodyPr/>
        <a:lstStyle/>
        <a:p>
          <a:r>
            <a:rPr lang="fr-FR" dirty="0"/>
            <a:t>La revue de la littérature de Van </a:t>
          </a:r>
          <a:r>
            <a:rPr lang="fr-FR" dirty="0" err="1"/>
            <a:t>Middelkoop</a:t>
          </a:r>
          <a:r>
            <a:rPr lang="fr-FR" dirty="0"/>
            <a:t> (2011), n’a retrouvé que 3 ERC (études randomisées contrôlées) dont le massage est la thérapie de référence.</a:t>
          </a:r>
          <a:endParaRPr lang="en-US" dirty="0"/>
        </a:p>
      </dgm:t>
    </dgm:pt>
    <dgm:pt modelId="{40DB1156-E063-49CB-B16A-E87B7907524E}" type="parTrans" cxnId="{A2C12DB8-BBEA-4D25-B0A0-18AB539E71AF}">
      <dgm:prSet/>
      <dgm:spPr/>
      <dgm:t>
        <a:bodyPr/>
        <a:lstStyle/>
        <a:p>
          <a:endParaRPr lang="en-US"/>
        </a:p>
      </dgm:t>
    </dgm:pt>
    <dgm:pt modelId="{09458F2D-76F3-422E-8589-BF461486759A}" type="sibTrans" cxnId="{A2C12DB8-BBEA-4D25-B0A0-18AB539E71AF}">
      <dgm:prSet/>
      <dgm:spPr/>
      <dgm:t>
        <a:bodyPr/>
        <a:lstStyle/>
        <a:p>
          <a:endParaRPr lang="en-US"/>
        </a:p>
      </dgm:t>
    </dgm:pt>
    <dgm:pt modelId="{C5F967BE-8577-4982-9680-33070E210C02}">
      <dgm:prSet/>
      <dgm:spPr/>
      <dgm:t>
        <a:bodyPr/>
        <a:lstStyle/>
        <a:p>
          <a:r>
            <a:rPr lang="fr-FR"/>
            <a:t>Aucun effet supérieur du massage par rapport aux groupes contrôles n’a été enregistré.</a:t>
          </a:r>
          <a:endParaRPr lang="en-US"/>
        </a:p>
      </dgm:t>
    </dgm:pt>
    <dgm:pt modelId="{BC60364B-42F8-4441-9E07-9869E8FB4191}" type="parTrans" cxnId="{2BD9B931-7BB0-40D4-ADCD-850CF149DFA0}">
      <dgm:prSet/>
      <dgm:spPr/>
      <dgm:t>
        <a:bodyPr/>
        <a:lstStyle/>
        <a:p>
          <a:endParaRPr lang="en-US"/>
        </a:p>
      </dgm:t>
    </dgm:pt>
    <dgm:pt modelId="{9E8C1ADE-B981-4EBE-8E18-A1B44260A7FA}" type="sibTrans" cxnId="{2BD9B931-7BB0-40D4-ADCD-850CF149DFA0}">
      <dgm:prSet/>
      <dgm:spPr/>
      <dgm:t>
        <a:bodyPr/>
        <a:lstStyle/>
        <a:p>
          <a:endParaRPr lang="en-US"/>
        </a:p>
      </dgm:t>
    </dgm:pt>
    <dgm:pt modelId="{A6E01480-676F-4747-ABED-1757C4536AE3}" type="pres">
      <dgm:prSet presAssocID="{DEA5AFE3-4EBB-4941-B032-E66BF0CAD725}" presName="Name0" presStyleCnt="0">
        <dgm:presLayoutVars>
          <dgm:dir/>
          <dgm:animLvl val="lvl"/>
          <dgm:resizeHandles val="exact"/>
        </dgm:presLayoutVars>
      </dgm:prSet>
      <dgm:spPr/>
      <dgm:t>
        <a:bodyPr/>
        <a:lstStyle/>
        <a:p>
          <a:endParaRPr lang="fr-FR"/>
        </a:p>
      </dgm:t>
    </dgm:pt>
    <dgm:pt modelId="{04CA92E1-9369-DA4C-B011-7BAC979DA128}" type="pres">
      <dgm:prSet presAssocID="{C5F967BE-8577-4982-9680-33070E210C02}" presName="boxAndChildren" presStyleCnt="0"/>
      <dgm:spPr/>
    </dgm:pt>
    <dgm:pt modelId="{71931A74-D2D2-7D42-A80D-D63D7DC065F5}" type="pres">
      <dgm:prSet presAssocID="{C5F967BE-8577-4982-9680-33070E210C02}" presName="parentTextBox" presStyleLbl="node1" presStyleIdx="0" presStyleCnt="3"/>
      <dgm:spPr/>
      <dgm:t>
        <a:bodyPr/>
        <a:lstStyle/>
        <a:p>
          <a:endParaRPr lang="fr-FR"/>
        </a:p>
      </dgm:t>
    </dgm:pt>
    <dgm:pt modelId="{3BD6D575-21D5-2448-98AA-C889B2A91F4A}" type="pres">
      <dgm:prSet presAssocID="{09458F2D-76F3-422E-8589-BF461486759A}" presName="sp" presStyleCnt="0"/>
      <dgm:spPr/>
    </dgm:pt>
    <dgm:pt modelId="{0353919D-EDCA-3C41-A8A8-E312AB9D5F92}" type="pres">
      <dgm:prSet presAssocID="{E8555677-1991-4DBB-B708-A09C6CAFBEE4}" presName="arrowAndChildren" presStyleCnt="0"/>
      <dgm:spPr/>
    </dgm:pt>
    <dgm:pt modelId="{2D9335D0-673A-C54E-98A8-A2F5461757DD}" type="pres">
      <dgm:prSet presAssocID="{E8555677-1991-4DBB-B708-A09C6CAFBEE4}" presName="parentTextArrow" presStyleLbl="node1" presStyleIdx="1" presStyleCnt="3"/>
      <dgm:spPr/>
      <dgm:t>
        <a:bodyPr/>
        <a:lstStyle/>
        <a:p>
          <a:endParaRPr lang="fr-FR"/>
        </a:p>
      </dgm:t>
    </dgm:pt>
    <dgm:pt modelId="{6D40EE64-2938-F84F-82FF-9902BE53756F}" type="pres">
      <dgm:prSet presAssocID="{DBD4E465-6018-4652-AB1D-1FC25BB12D8E}" presName="sp" presStyleCnt="0"/>
      <dgm:spPr/>
    </dgm:pt>
    <dgm:pt modelId="{D858F685-3B58-FD47-8732-420981430EA4}" type="pres">
      <dgm:prSet presAssocID="{5394B409-9D5C-4E10-B4FD-1659E4CDFF6F}" presName="arrowAndChildren" presStyleCnt="0"/>
      <dgm:spPr/>
    </dgm:pt>
    <dgm:pt modelId="{52F6800E-93DE-D047-9F3B-A88CAA09CCD4}" type="pres">
      <dgm:prSet presAssocID="{5394B409-9D5C-4E10-B4FD-1659E4CDFF6F}" presName="parentTextArrow" presStyleLbl="node1" presStyleIdx="2" presStyleCnt="3"/>
      <dgm:spPr/>
      <dgm:t>
        <a:bodyPr/>
        <a:lstStyle/>
        <a:p>
          <a:endParaRPr lang="fr-FR"/>
        </a:p>
      </dgm:t>
    </dgm:pt>
  </dgm:ptLst>
  <dgm:cxnLst>
    <dgm:cxn modelId="{AF083602-E397-054A-8BD0-1CD28441F6C1}" type="presOf" srcId="{C5F967BE-8577-4982-9680-33070E210C02}" destId="{71931A74-D2D2-7D42-A80D-D63D7DC065F5}" srcOrd="0" destOrd="0" presId="urn:microsoft.com/office/officeart/2005/8/layout/process4"/>
    <dgm:cxn modelId="{364BA707-CD86-43EE-8387-25F79FAE0026}" srcId="{DEA5AFE3-4EBB-4941-B032-E66BF0CAD725}" destId="{5394B409-9D5C-4E10-B4FD-1659E4CDFF6F}" srcOrd="0" destOrd="0" parTransId="{B6401669-DE82-4A0A-B62D-1CB4371D6557}" sibTransId="{DBD4E465-6018-4652-AB1D-1FC25BB12D8E}"/>
    <dgm:cxn modelId="{26BED10F-342F-744A-882B-74BEB6F3CBC8}" type="presOf" srcId="{E8555677-1991-4DBB-B708-A09C6CAFBEE4}" destId="{2D9335D0-673A-C54E-98A8-A2F5461757DD}" srcOrd="0" destOrd="0" presId="urn:microsoft.com/office/officeart/2005/8/layout/process4"/>
    <dgm:cxn modelId="{8BC23907-9259-CF44-A5C8-4F54D68773F5}" type="presOf" srcId="{5394B409-9D5C-4E10-B4FD-1659E4CDFF6F}" destId="{52F6800E-93DE-D047-9F3B-A88CAA09CCD4}" srcOrd="0" destOrd="0" presId="urn:microsoft.com/office/officeart/2005/8/layout/process4"/>
    <dgm:cxn modelId="{2BD9B931-7BB0-40D4-ADCD-850CF149DFA0}" srcId="{DEA5AFE3-4EBB-4941-B032-E66BF0CAD725}" destId="{C5F967BE-8577-4982-9680-33070E210C02}" srcOrd="2" destOrd="0" parTransId="{BC60364B-42F8-4441-9E07-9869E8FB4191}" sibTransId="{9E8C1ADE-B981-4EBE-8E18-A1B44260A7FA}"/>
    <dgm:cxn modelId="{A2C12DB8-BBEA-4D25-B0A0-18AB539E71AF}" srcId="{DEA5AFE3-4EBB-4941-B032-E66BF0CAD725}" destId="{E8555677-1991-4DBB-B708-A09C6CAFBEE4}" srcOrd="1" destOrd="0" parTransId="{40DB1156-E063-49CB-B16A-E87B7907524E}" sibTransId="{09458F2D-76F3-422E-8589-BF461486759A}"/>
    <dgm:cxn modelId="{12A6A68B-5B75-CA45-AAE3-AD720489EBA7}" type="presOf" srcId="{DEA5AFE3-4EBB-4941-B032-E66BF0CAD725}" destId="{A6E01480-676F-4747-ABED-1757C4536AE3}" srcOrd="0" destOrd="0" presId="urn:microsoft.com/office/officeart/2005/8/layout/process4"/>
    <dgm:cxn modelId="{67AC9157-8C83-4545-B7F2-F41CCDDB9FA6}" type="presParOf" srcId="{A6E01480-676F-4747-ABED-1757C4536AE3}" destId="{04CA92E1-9369-DA4C-B011-7BAC979DA128}" srcOrd="0" destOrd="0" presId="urn:microsoft.com/office/officeart/2005/8/layout/process4"/>
    <dgm:cxn modelId="{811BA16B-B5A7-6C44-9683-B380CCFC2DE6}" type="presParOf" srcId="{04CA92E1-9369-DA4C-B011-7BAC979DA128}" destId="{71931A74-D2D2-7D42-A80D-D63D7DC065F5}" srcOrd="0" destOrd="0" presId="urn:microsoft.com/office/officeart/2005/8/layout/process4"/>
    <dgm:cxn modelId="{28FFB301-BDC0-1941-9E43-04CEDD2EFF6A}" type="presParOf" srcId="{A6E01480-676F-4747-ABED-1757C4536AE3}" destId="{3BD6D575-21D5-2448-98AA-C889B2A91F4A}" srcOrd="1" destOrd="0" presId="urn:microsoft.com/office/officeart/2005/8/layout/process4"/>
    <dgm:cxn modelId="{2DF88A7C-78B8-ED47-BAE0-76D8EB80677C}" type="presParOf" srcId="{A6E01480-676F-4747-ABED-1757C4536AE3}" destId="{0353919D-EDCA-3C41-A8A8-E312AB9D5F92}" srcOrd="2" destOrd="0" presId="urn:microsoft.com/office/officeart/2005/8/layout/process4"/>
    <dgm:cxn modelId="{240B558F-859F-3240-88C1-7A9AFA42F28D}" type="presParOf" srcId="{0353919D-EDCA-3C41-A8A8-E312AB9D5F92}" destId="{2D9335D0-673A-C54E-98A8-A2F5461757DD}" srcOrd="0" destOrd="0" presId="urn:microsoft.com/office/officeart/2005/8/layout/process4"/>
    <dgm:cxn modelId="{BCD80DD1-0CAE-F54E-A9C2-E6F18D85D01A}" type="presParOf" srcId="{A6E01480-676F-4747-ABED-1757C4536AE3}" destId="{6D40EE64-2938-F84F-82FF-9902BE53756F}" srcOrd="3" destOrd="0" presId="urn:microsoft.com/office/officeart/2005/8/layout/process4"/>
    <dgm:cxn modelId="{D9500E1D-C9C5-334F-8C14-B0F1BAB1E683}" type="presParOf" srcId="{A6E01480-676F-4747-ABED-1757C4536AE3}" destId="{D858F685-3B58-FD47-8732-420981430EA4}" srcOrd="4" destOrd="0" presId="urn:microsoft.com/office/officeart/2005/8/layout/process4"/>
    <dgm:cxn modelId="{5E9B4718-EE16-F745-9CAE-D1FE228CA9FA}" type="presParOf" srcId="{D858F685-3B58-FD47-8732-420981430EA4}" destId="{52F6800E-93DE-D047-9F3B-A88CAA09CCD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791E399-1F63-4D55-9A25-7544C7AF957E}" type="doc">
      <dgm:prSet loTypeId="urn:microsoft.com/office/officeart/2005/8/layout/hierarchy1" loCatId="hierarchy" qsTypeId="urn:microsoft.com/office/officeart/2005/8/quickstyle/simple2" qsCatId="simple" csTypeId="urn:microsoft.com/office/officeart/2005/8/colors/colorful5" csCatId="colorful"/>
      <dgm:spPr/>
      <dgm:t>
        <a:bodyPr/>
        <a:lstStyle/>
        <a:p>
          <a:endParaRPr lang="en-US"/>
        </a:p>
      </dgm:t>
    </dgm:pt>
    <dgm:pt modelId="{0B994A30-E353-407E-AB48-ACD2E7C40726}">
      <dgm:prSet/>
      <dgm:spPr/>
      <dgm:t>
        <a:bodyPr/>
        <a:lstStyle/>
        <a:p>
          <a:r>
            <a:rPr lang="fr-FR"/>
            <a:t>L’étude randomisée de Cherkin (2011) a trouvé dans une population de 401 sujets que le massage a un effet supérieur aux soins courants quant à la douleur et la fonction avec maintien des résultats à 26 semaines. </a:t>
          </a:r>
          <a:endParaRPr lang="en-US"/>
        </a:p>
      </dgm:t>
    </dgm:pt>
    <dgm:pt modelId="{C94B1D6F-D55B-4910-A9E1-2CB7A44F1A9A}" type="parTrans" cxnId="{06495780-9642-4FA3-A6A7-475B61C22B22}">
      <dgm:prSet/>
      <dgm:spPr/>
      <dgm:t>
        <a:bodyPr/>
        <a:lstStyle/>
        <a:p>
          <a:endParaRPr lang="en-US"/>
        </a:p>
      </dgm:t>
    </dgm:pt>
    <dgm:pt modelId="{00848E03-081B-49A6-9CBC-ED1CE200E507}" type="sibTrans" cxnId="{06495780-9642-4FA3-A6A7-475B61C22B22}">
      <dgm:prSet/>
      <dgm:spPr/>
      <dgm:t>
        <a:bodyPr/>
        <a:lstStyle/>
        <a:p>
          <a:endParaRPr lang="en-US"/>
        </a:p>
      </dgm:t>
    </dgm:pt>
    <dgm:pt modelId="{27D79548-DFAE-4F5E-8701-05320A561418}">
      <dgm:prSet/>
      <dgm:spPr/>
      <dgm:t>
        <a:bodyPr/>
        <a:lstStyle/>
        <a:p>
          <a:r>
            <a:rPr lang="fr-FR"/>
            <a:t>L’effet est indépendant du type de massage (2 techniques étant comparées). </a:t>
          </a:r>
          <a:endParaRPr lang="en-US"/>
        </a:p>
      </dgm:t>
    </dgm:pt>
    <dgm:pt modelId="{F4441938-D086-4CD9-A15B-6D7908618E21}" type="parTrans" cxnId="{B7C4D88C-F7F2-44EE-AC56-B237853B8D1F}">
      <dgm:prSet/>
      <dgm:spPr/>
      <dgm:t>
        <a:bodyPr/>
        <a:lstStyle/>
        <a:p>
          <a:endParaRPr lang="en-US"/>
        </a:p>
      </dgm:t>
    </dgm:pt>
    <dgm:pt modelId="{11E548CF-863A-4A13-A1B0-595C90BFBF5F}" type="sibTrans" cxnId="{B7C4D88C-F7F2-44EE-AC56-B237853B8D1F}">
      <dgm:prSet/>
      <dgm:spPr/>
      <dgm:t>
        <a:bodyPr/>
        <a:lstStyle/>
        <a:p>
          <a:endParaRPr lang="en-US"/>
        </a:p>
      </dgm:t>
    </dgm:pt>
    <dgm:pt modelId="{A02C98C9-1434-B049-B59F-74D3B91E4B68}" type="pres">
      <dgm:prSet presAssocID="{D791E399-1F63-4D55-9A25-7544C7AF957E}" presName="hierChild1" presStyleCnt="0">
        <dgm:presLayoutVars>
          <dgm:chPref val="1"/>
          <dgm:dir/>
          <dgm:animOne val="branch"/>
          <dgm:animLvl val="lvl"/>
          <dgm:resizeHandles/>
        </dgm:presLayoutVars>
      </dgm:prSet>
      <dgm:spPr/>
      <dgm:t>
        <a:bodyPr/>
        <a:lstStyle/>
        <a:p>
          <a:endParaRPr lang="fr-FR"/>
        </a:p>
      </dgm:t>
    </dgm:pt>
    <dgm:pt modelId="{436FB89B-DDBB-6847-88FC-0C87A3AA1662}" type="pres">
      <dgm:prSet presAssocID="{0B994A30-E353-407E-AB48-ACD2E7C40726}" presName="hierRoot1" presStyleCnt="0"/>
      <dgm:spPr/>
    </dgm:pt>
    <dgm:pt modelId="{5868888D-16B2-A047-AB30-4C17FCA45573}" type="pres">
      <dgm:prSet presAssocID="{0B994A30-E353-407E-AB48-ACD2E7C40726}" presName="composite" presStyleCnt="0"/>
      <dgm:spPr/>
    </dgm:pt>
    <dgm:pt modelId="{F5575A1B-8D87-904C-A463-1BEB04F92752}" type="pres">
      <dgm:prSet presAssocID="{0B994A30-E353-407E-AB48-ACD2E7C40726}" presName="background" presStyleLbl="node0" presStyleIdx="0" presStyleCnt="2"/>
      <dgm:spPr/>
    </dgm:pt>
    <dgm:pt modelId="{83836A94-6B02-B841-A811-8A2609A9D390}" type="pres">
      <dgm:prSet presAssocID="{0B994A30-E353-407E-AB48-ACD2E7C40726}" presName="text" presStyleLbl="fgAcc0" presStyleIdx="0" presStyleCnt="2">
        <dgm:presLayoutVars>
          <dgm:chPref val="3"/>
        </dgm:presLayoutVars>
      </dgm:prSet>
      <dgm:spPr/>
      <dgm:t>
        <a:bodyPr/>
        <a:lstStyle/>
        <a:p>
          <a:endParaRPr lang="fr-FR"/>
        </a:p>
      </dgm:t>
    </dgm:pt>
    <dgm:pt modelId="{18500257-B545-4A40-BFDD-4AAAE4673241}" type="pres">
      <dgm:prSet presAssocID="{0B994A30-E353-407E-AB48-ACD2E7C40726}" presName="hierChild2" presStyleCnt="0"/>
      <dgm:spPr/>
    </dgm:pt>
    <dgm:pt modelId="{30B2C829-075D-C042-88C9-8681FB20CD5E}" type="pres">
      <dgm:prSet presAssocID="{27D79548-DFAE-4F5E-8701-05320A561418}" presName="hierRoot1" presStyleCnt="0"/>
      <dgm:spPr/>
    </dgm:pt>
    <dgm:pt modelId="{8437ABF6-56FA-8248-887C-6642030A8FFC}" type="pres">
      <dgm:prSet presAssocID="{27D79548-DFAE-4F5E-8701-05320A561418}" presName="composite" presStyleCnt="0"/>
      <dgm:spPr/>
    </dgm:pt>
    <dgm:pt modelId="{D04EEBFE-72FB-234D-AC09-438B5D25771E}" type="pres">
      <dgm:prSet presAssocID="{27D79548-DFAE-4F5E-8701-05320A561418}" presName="background" presStyleLbl="node0" presStyleIdx="1" presStyleCnt="2"/>
      <dgm:spPr/>
    </dgm:pt>
    <dgm:pt modelId="{B1892198-2557-AA45-AD13-0F9A832797EF}" type="pres">
      <dgm:prSet presAssocID="{27D79548-DFAE-4F5E-8701-05320A561418}" presName="text" presStyleLbl="fgAcc0" presStyleIdx="1" presStyleCnt="2">
        <dgm:presLayoutVars>
          <dgm:chPref val="3"/>
        </dgm:presLayoutVars>
      </dgm:prSet>
      <dgm:spPr/>
      <dgm:t>
        <a:bodyPr/>
        <a:lstStyle/>
        <a:p>
          <a:endParaRPr lang="fr-FR"/>
        </a:p>
      </dgm:t>
    </dgm:pt>
    <dgm:pt modelId="{58145A6A-38A3-A048-A304-45D8860528A0}" type="pres">
      <dgm:prSet presAssocID="{27D79548-DFAE-4F5E-8701-05320A561418}" presName="hierChild2" presStyleCnt="0"/>
      <dgm:spPr/>
    </dgm:pt>
  </dgm:ptLst>
  <dgm:cxnLst>
    <dgm:cxn modelId="{84BE35A3-64E4-BA4D-ACC2-A351FD4670BE}" type="presOf" srcId="{0B994A30-E353-407E-AB48-ACD2E7C40726}" destId="{83836A94-6B02-B841-A811-8A2609A9D390}" srcOrd="0" destOrd="0" presId="urn:microsoft.com/office/officeart/2005/8/layout/hierarchy1"/>
    <dgm:cxn modelId="{06495780-9642-4FA3-A6A7-475B61C22B22}" srcId="{D791E399-1F63-4D55-9A25-7544C7AF957E}" destId="{0B994A30-E353-407E-AB48-ACD2E7C40726}" srcOrd="0" destOrd="0" parTransId="{C94B1D6F-D55B-4910-A9E1-2CB7A44F1A9A}" sibTransId="{00848E03-081B-49A6-9CBC-ED1CE200E507}"/>
    <dgm:cxn modelId="{F760FD96-D868-E746-BA3B-FB59C123B54F}" type="presOf" srcId="{27D79548-DFAE-4F5E-8701-05320A561418}" destId="{B1892198-2557-AA45-AD13-0F9A832797EF}" srcOrd="0" destOrd="0" presId="urn:microsoft.com/office/officeart/2005/8/layout/hierarchy1"/>
    <dgm:cxn modelId="{B7C4D88C-F7F2-44EE-AC56-B237853B8D1F}" srcId="{D791E399-1F63-4D55-9A25-7544C7AF957E}" destId="{27D79548-DFAE-4F5E-8701-05320A561418}" srcOrd="1" destOrd="0" parTransId="{F4441938-D086-4CD9-A15B-6D7908618E21}" sibTransId="{11E548CF-863A-4A13-A1B0-595C90BFBF5F}"/>
    <dgm:cxn modelId="{711941A5-F58B-FE4D-9FBE-624B03C718A9}" type="presOf" srcId="{D791E399-1F63-4D55-9A25-7544C7AF957E}" destId="{A02C98C9-1434-B049-B59F-74D3B91E4B68}" srcOrd="0" destOrd="0" presId="urn:microsoft.com/office/officeart/2005/8/layout/hierarchy1"/>
    <dgm:cxn modelId="{8243762F-3B83-A447-B93C-C53A0CC5E0A8}" type="presParOf" srcId="{A02C98C9-1434-B049-B59F-74D3B91E4B68}" destId="{436FB89B-DDBB-6847-88FC-0C87A3AA1662}" srcOrd="0" destOrd="0" presId="urn:microsoft.com/office/officeart/2005/8/layout/hierarchy1"/>
    <dgm:cxn modelId="{5A429586-600A-CA4D-A534-452582D3485B}" type="presParOf" srcId="{436FB89B-DDBB-6847-88FC-0C87A3AA1662}" destId="{5868888D-16B2-A047-AB30-4C17FCA45573}" srcOrd="0" destOrd="0" presId="urn:microsoft.com/office/officeart/2005/8/layout/hierarchy1"/>
    <dgm:cxn modelId="{48B3A5B4-3132-CE41-969E-D36A0BCA9315}" type="presParOf" srcId="{5868888D-16B2-A047-AB30-4C17FCA45573}" destId="{F5575A1B-8D87-904C-A463-1BEB04F92752}" srcOrd="0" destOrd="0" presId="urn:microsoft.com/office/officeart/2005/8/layout/hierarchy1"/>
    <dgm:cxn modelId="{6261C901-E826-C741-8199-987DCD48A5D9}" type="presParOf" srcId="{5868888D-16B2-A047-AB30-4C17FCA45573}" destId="{83836A94-6B02-B841-A811-8A2609A9D390}" srcOrd="1" destOrd="0" presId="urn:microsoft.com/office/officeart/2005/8/layout/hierarchy1"/>
    <dgm:cxn modelId="{D4738A95-10C1-F44E-86C6-1FCF4A92CBD6}" type="presParOf" srcId="{436FB89B-DDBB-6847-88FC-0C87A3AA1662}" destId="{18500257-B545-4A40-BFDD-4AAAE4673241}" srcOrd="1" destOrd="0" presId="urn:microsoft.com/office/officeart/2005/8/layout/hierarchy1"/>
    <dgm:cxn modelId="{88C2EF29-1561-934E-852C-88117F2828FF}" type="presParOf" srcId="{A02C98C9-1434-B049-B59F-74D3B91E4B68}" destId="{30B2C829-075D-C042-88C9-8681FB20CD5E}" srcOrd="1" destOrd="0" presId="urn:microsoft.com/office/officeart/2005/8/layout/hierarchy1"/>
    <dgm:cxn modelId="{28F1CDC5-F1D9-EE4B-952A-58729473ED53}" type="presParOf" srcId="{30B2C829-075D-C042-88C9-8681FB20CD5E}" destId="{8437ABF6-56FA-8248-887C-6642030A8FFC}" srcOrd="0" destOrd="0" presId="urn:microsoft.com/office/officeart/2005/8/layout/hierarchy1"/>
    <dgm:cxn modelId="{F78BED7F-9407-B54B-B2FE-876ECE3D2E06}" type="presParOf" srcId="{8437ABF6-56FA-8248-887C-6642030A8FFC}" destId="{D04EEBFE-72FB-234D-AC09-438B5D25771E}" srcOrd="0" destOrd="0" presId="urn:microsoft.com/office/officeart/2005/8/layout/hierarchy1"/>
    <dgm:cxn modelId="{57588D17-269A-9A4E-B729-B78836B106AA}" type="presParOf" srcId="{8437ABF6-56FA-8248-887C-6642030A8FFC}" destId="{B1892198-2557-AA45-AD13-0F9A832797EF}" srcOrd="1" destOrd="0" presId="urn:microsoft.com/office/officeart/2005/8/layout/hierarchy1"/>
    <dgm:cxn modelId="{6BD7C55F-FDC0-3944-B70F-121121AF4820}" type="presParOf" srcId="{30B2C829-075D-C042-88C9-8681FB20CD5E}" destId="{58145A6A-38A3-A048-A304-45D8860528A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FC75DA-976B-4605-BD6C-D4F810562BE4}"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F711E4A4-8141-4188-ADAC-47372746423A}">
      <dgm:prSet/>
      <dgm:spPr/>
      <dgm:t>
        <a:bodyPr/>
        <a:lstStyle/>
        <a:p>
          <a:r>
            <a:rPr lang="fr-FR" dirty="0"/>
            <a:t>L’application de celles-ci peut être soumise à des variations en termes : (Dufour et al., 2016). </a:t>
          </a:r>
          <a:endParaRPr lang="en-US" dirty="0"/>
        </a:p>
      </dgm:t>
    </dgm:pt>
    <dgm:pt modelId="{6E3F8FDA-978D-43A3-8304-B2B9FA1057F5}" type="parTrans" cxnId="{DF2C5EAC-B121-4D83-B144-394A52E166BA}">
      <dgm:prSet/>
      <dgm:spPr/>
      <dgm:t>
        <a:bodyPr/>
        <a:lstStyle/>
        <a:p>
          <a:endParaRPr lang="en-US"/>
        </a:p>
      </dgm:t>
    </dgm:pt>
    <dgm:pt modelId="{B7B21D05-0850-4F66-BD2F-E5EF821829D7}" type="sibTrans" cxnId="{DF2C5EAC-B121-4D83-B144-394A52E166BA}">
      <dgm:prSet/>
      <dgm:spPr/>
      <dgm:t>
        <a:bodyPr/>
        <a:lstStyle/>
        <a:p>
          <a:endParaRPr lang="en-US"/>
        </a:p>
      </dgm:t>
    </dgm:pt>
    <dgm:pt modelId="{DD857F9C-C0F0-432B-8448-67F30ADCE1A7}">
      <dgm:prSet/>
      <dgm:spPr/>
      <dgm:t>
        <a:bodyPr/>
        <a:lstStyle/>
        <a:p>
          <a:r>
            <a:rPr lang="fr-FR"/>
            <a:t>de surface massante, </a:t>
          </a:r>
          <a:endParaRPr lang="en-US"/>
        </a:p>
      </dgm:t>
    </dgm:pt>
    <dgm:pt modelId="{704152B2-D6A7-44ED-932E-E303EED8B245}" type="parTrans" cxnId="{C0665C4B-31B5-471B-8C33-1CC537D77400}">
      <dgm:prSet/>
      <dgm:spPr/>
      <dgm:t>
        <a:bodyPr/>
        <a:lstStyle/>
        <a:p>
          <a:endParaRPr lang="en-US"/>
        </a:p>
      </dgm:t>
    </dgm:pt>
    <dgm:pt modelId="{7BF4AD5A-B03A-49BF-AF56-7E1DFE00102C}" type="sibTrans" cxnId="{C0665C4B-31B5-471B-8C33-1CC537D77400}">
      <dgm:prSet/>
      <dgm:spPr/>
      <dgm:t>
        <a:bodyPr/>
        <a:lstStyle/>
        <a:p>
          <a:endParaRPr lang="en-US"/>
        </a:p>
      </dgm:t>
    </dgm:pt>
    <dgm:pt modelId="{F99F8AAF-F8E3-4A80-8CD5-70FEC28819B4}">
      <dgm:prSet/>
      <dgm:spPr/>
      <dgm:t>
        <a:bodyPr/>
        <a:lstStyle/>
        <a:p>
          <a:r>
            <a:rPr lang="fr-FR"/>
            <a:t>d’intensité, </a:t>
          </a:r>
          <a:endParaRPr lang="en-US"/>
        </a:p>
      </dgm:t>
    </dgm:pt>
    <dgm:pt modelId="{AA66D745-04D1-4682-AD75-33A23E7B7EB3}" type="parTrans" cxnId="{5887EB61-2363-4786-BF76-556953FC4DA7}">
      <dgm:prSet/>
      <dgm:spPr/>
      <dgm:t>
        <a:bodyPr/>
        <a:lstStyle/>
        <a:p>
          <a:endParaRPr lang="en-US"/>
        </a:p>
      </dgm:t>
    </dgm:pt>
    <dgm:pt modelId="{0A98E021-BFA4-4F69-966A-2A0BEB729D16}" type="sibTrans" cxnId="{5887EB61-2363-4786-BF76-556953FC4DA7}">
      <dgm:prSet/>
      <dgm:spPr/>
      <dgm:t>
        <a:bodyPr/>
        <a:lstStyle/>
        <a:p>
          <a:endParaRPr lang="en-US"/>
        </a:p>
      </dgm:t>
    </dgm:pt>
    <dgm:pt modelId="{1027FC9F-416C-434C-86B6-871137AE94F0}">
      <dgm:prSet/>
      <dgm:spPr/>
      <dgm:t>
        <a:bodyPr/>
        <a:lstStyle/>
        <a:p>
          <a:r>
            <a:rPr lang="fr-FR"/>
            <a:t>de vitesse, </a:t>
          </a:r>
          <a:endParaRPr lang="en-US"/>
        </a:p>
      </dgm:t>
    </dgm:pt>
    <dgm:pt modelId="{1ECEFE89-532A-4440-A9E1-79FDBC1B091C}" type="parTrans" cxnId="{6D443653-6DD7-4C47-9042-3496F6A4EDCD}">
      <dgm:prSet/>
      <dgm:spPr/>
      <dgm:t>
        <a:bodyPr/>
        <a:lstStyle/>
        <a:p>
          <a:endParaRPr lang="en-US"/>
        </a:p>
      </dgm:t>
    </dgm:pt>
    <dgm:pt modelId="{A886A1A0-1D91-405A-97B5-FD68CDCA6E9D}" type="sibTrans" cxnId="{6D443653-6DD7-4C47-9042-3496F6A4EDCD}">
      <dgm:prSet/>
      <dgm:spPr/>
      <dgm:t>
        <a:bodyPr/>
        <a:lstStyle/>
        <a:p>
          <a:endParaRPr lang="en-US"/>
        </a:p>
      </dgm:t>
    </dgm:pt>
    <dgm:pt modelId="{FE8EAB5B-5042-41DE-AC9E-ECA629AD3063}">
      <dgm:prSet/>
      <dgm:spPr/>
      <dgm:t>
        <a:bodyPr/>
        <a:lstStyle/>
        <a:p>
          <a:r>
            <a:rPr lang="fr-FR"/>
            <a:t>de rythme, </a:t>
          </a:r>
          <a:endParaRPr lang="en-US"/>
        </a:p>
      </dgm:t>
    </dgm:pt>
    <dgm:pt modelId="{7398B179-551D-4F3F-96D9-F0744144F878}" type="parTrans" cxnId="{2E4526EA-FB62-4033-8F78-F4BC9E57308E}">
      <dgm:prSet/>
      <dgm:spPr/>
      <dgm:t>
        <a:bodyPr/>
        <a:lstStyle/>
        <a:p>
          <a:endParaRPr lang="en-US"/>
        </a:p>
      </dgm:t>
    </dgm:pt>
    <dgm:pt modelId="{68C75678-9A0E-4213-9F2E-CC4C60CC4AB8}" type="sibTrans" cxnId="{2E4526EA-FB62-4033-8F78-F4BC9E57308E}">
      <dgm:prSet/>
      <dgm:spPr/>
      <dgm:t>
        <a:bodyPr/>
        <a:lstStyle/>
        <a:p>
          <a:endParaRPr lang="en-US"/>
        </a:p>
      </dgm:t>
    </dgm:pt>
    <dgm:pt modelId="{0695DFF8-147D-4033-9022-C41165E419E5}">
      <dgm:prSet/>
      <dgm:spPr/>
      <dgm:t>
        <a:bodyPr/>
        <a:lstStyle/>
        <a:p>
          <a:r>
            <a:rPr lang="fr-FR"/>
            <a:t>de direction </a:t>
          </a:r>
          <a:endParaRPr lang="en-US"/>
        </a:p>
      </dgm:t>
    </dgm:pt>
    <dgm:pt modelId="{9E744E0D-F503-4B53-8CEA-42D94C3ED02A}" type="parTrans" cxnId="{CBDC1931-617F-435F-94C3-88979371F361}">
      <dgm:prSet/>
      <dgm:spPr/>
      <dgm:t>
        <a:bodyPr/>
        <a:lstStyle/>
        <a:p>
          <a:endParaRPr lang="en-US"/>
        </a:p>
      </dgm:t>
    </dgm:pt>
    <dgm:pt modelId="{CB846F7D-4BCD-43C4-9496-FB588503D961}" type="sibTrans" cxnId="{CBDC1931-617F-435F-94C3-88979371F361}">
      <dgm:prSet/>
      <dgm:spPr/>
      <dgm:t>
        <a:bodyPr/>
        <a:lstStyle/>
        <a:p>
          <a:endParaRPr lang="en-US"/>
        </a:p>
      </dgm:t>
    </dgm:pt>
    <dgm:pt modelId="{2977A57B-5432-4D12-BDE1-3AA769974421}">
      <dgm:prSet/>
      <dgm:spPr/>
      <dgm:t>
        <a:bodyPr/>
        <a:lstStyle/>
        <a:p>
          <a:r>
            <a:rPr lang="fr-FR" dirty="0"/>
            <a:t>ou encore de durée</a:t>
          </a:r>
          <a:endParaRPr lang="en-US" dirty="0"/>
        </a:p>
      </dgm:t>
    </dgm:pt>
    <dgm:pt modelId="{2CDA89AB-D84B-4DCD-95E3-5C74881E9665}" type="parTrans" cxnId="{E1D82517-E1AC-4972-9A0F-3E7FE4223A87}">
      <dgm:prSet/>
      <dgm:spPr/>
      <dgm:t>
        <a:bodyPr/>
        <a:lstStyle/>
        <a:p>
          <a:endParaRPr lang="en-US"/>
        </a:p>
      </dgm:t>
    </dgm:pt>
    <dgm:pt modelId="{6DF2B2F8-5812-4C40-A798-33CD2964E9E2}" type="sibTrans" cxnId="{E1D82517-E1AC-4972-9A0F-3E7FE4223A87}">
      <dgm:prSet/>
      <dgm:spPr/>
      <dgm:t>
        <a:bodyPr/>
        <a:lstStyle/>
        <a:p>
          <a:endParaRPr lang="en-US"/>
        </a:p>
      </dgm:t>
    </dgm:pt>
    <dgm:pt modelId="{40EEBCC0-86A2-4DEA-86BD-EF4AE1FDE660}">
      <dgm:prSet/>
      <dgm:spPr/>
      <dgm:t>
        <a:bodyPr/>
        <a:lstStyle/>
        <a:p>
          <a:r>
            <a:rPr lang="fr-FR"/>
            <a:t>Ces techniques manuelles sont utilisées dans de nombreux domaines médicaux et paramédicaux, parmi lesquels la dermatologie, la neurologie, la rhumatologie ou encore en traumatologie. </a:t>
          </a:r>
          <a:endParaRPr lang="en-US"/>
        </a:p>
      </dgm:t>
    </dgm:pt>
    <dgm:pt modelId="{BBB1CC0C-0105-4C92-A73F-F210A91DB8F2}" type="parTrans" cxnId="{E2EF3AAC-365E-4D03-B187-6A6922ADFC9C}">
      <dgm:prSet/>
      <dgm:spPr/>
      <dgm:t>
        <a:bodyPr/>
        <a:lstStyle/>
        <a:p>
          <a:endParaRPr lang="en-US"/>
        </a:p>
      </dgm:t>
    </dgm:pt>
    <dgm:pt modelId="{D77D7D27-88D5-443A-BED0-C3B7704C9C42}" type="sibTrans" cxnId="{E2EF3AAC-365E-4D03-B187-6A6922ADFC9C}">
      <dgm:prSet/>
      <dgm:spPr/>
      <dgm:t>
        <a:bodyPr/>
        <a:lstStyle/>
        <a:p>
          <a:endParaRPr lang="en-US"/>
        </a:p>
      </dgm:t>
    </dgm:pt>
    <dgm:pt modelId="{06AFD788-72F9-6C48-B404-736C9E54054B}" type="pres">
      <dgm:prSet presAssocID="{75FC75DA-976B-4605-BD6C-D4F810562BE4}" presName="Name0" presStyleCnt="0">
        <dgm:presLayoutVars>
          <dgm:dir/>
          <dgm:animLvl val="lvl"/>
          <dgm:resizeHandles val="exact"/>
        </dgm:presLayoutVars>
      </dgm:prSet>
      <dgm:spPr/>
      <dgm:t>
        <a:bodyPr/>
        <a:lstStyle/>
        <a:p>
          <a:endParaRPr lang="fr-FR"/>
        </a:p>
      </dgm:t>
    </dgm:pt>
    <dgm:pt modelId="{AE2000FA-8473-4643-B8D5-5AF679D04611}" type="pres">
      <dgm:prSet presAssocID="{40EEBCC0-86A2-4DEA-86BD-EF4AE1FDE660}" presName="boxAndChildren" presStyleCnt="0"/>
      <dgm:spPr/>
    </dgm:pt>
    <dgm:pt modelId="{464F576E-40EA-264B-AD74-01C6009DC745}" type="pres">
      <dgm:prSet presAssocID="{40EEBCC0-86A2-4DEA-86BD-EF4AE1FDE660}" presName="parentTextBox" presStyleLbl="node1" presStyleIdx="0" presStyleCnt="2"/>
      <dgm:spPr/>
      <dgm:t>
        <a:bodyPr/>
        <a:lstStyle/>
        <a:p>
          <a:endParaRPr lang="fr-FR"/>
        </a:p>
      </dgm:t>
    </dgm:pt>
    <dgm:pt modelId="{919A0175-271E-2047-849A-124E6558460A}" type="pres">
      <dgm:prSet presAssocID="{B7B21D05-0850-4F66-BD2F-E5EF821829D7}" presName="sp" presStyleCnt="0"/>
      <dgm:spPr/>
    </dgm:pt>
    <dgm:pt modelId="{3AFA1DE9-E662-6249-9EEE-CC20EFB764E9}" type="pres">
      <dgm:prSet presAssocID="{F711E4A4-8141-4188-ADAC-47372746423A}" presName="arrowAndChildren" presStyleCnt="0"/>
      <dgm:spPr/>
    </dgm:pt>
    <dgm:pt modelId="{6DA8B2FB-EFE8-BB49-A79B-64EE3D2D98F2}" type="pres">
      <dgm:prSet presAssocID="{F711E4A4-8141-4188-ADAC-47372746423A}" presName="parentTextArrow" presStyleLbl="node1" presStyleIdx="0" presStyleCnt="2"/>
      <dgm:spPr/>
      <dgm:t>
        <a:bodyPr/>
        <a:lstStyle/>
        <a:p>
          <a:endParaRPr lang="fr-FR"/>
        </a:p>
      </dgm:t>
    </dgm:pt>
    <dgm:pt modelId="{209434C4-3872-D447-872F-0847E5369E25}" type="pres">
      <dgm:prSet presAssocID="{F711E4A4-8141-4188-ADAC-47372746423A}" presName="arrow" presStyleLbl="node1" presStyleIdx="1" presStyleCnt="2"/>
      <dgm:spPr/>
      <dgm:t>
        <a:bodyPr/>
        <a:lstStyle/>
        <a:p>
          <a:endParaRPr lang="fr-FR"/>
        </a:p>
      </dgm:t>
    </dgm:pt>
    <dgm:pt modelId="{41DEF562-C60C-1144-8A87-80D19302AE72}" type="pres">
      <dgm:prSet presAssocID="{F711E4A4-8141-4188-ADAC-47372746423A}" presName="descendantArrow" presStyleCnt="0"/>
      <dgm:spPr/>
    </dgm:pt>
    <dgm:pt modelId="{3DA9B33F-1E2F-2E47-AEA2-02AE8B7384E2}" type="pres">
      <dgm:prSet presAssocID="{DD857F9C-C0F0-432B-8448-67F30ADCE1A7}" presName="childTextArrow" presStyleLbl="fgAccFollowNode1" presStyleIdx="0" presStyleCnt="6">
        <dgm:presLayoutVars>
          <dgm:bulletEnabled val="1"/>
        </dgm:presLayoutVars>
      </dgm:prSet>
      <dgm:spPr/>
      <dgm:t>
        <a:bodyPr/>
        <a:lstStyle/>
        <a:p>
          <a:endParaRPr lang="fr-FR"/>
        </a:p>
      </dgm:t>
    </dgm:pt>
    <dgm:pt modelId="{84F9E7AB-4A12-E343-821E-15C8F77FDF69}" type="pres">
      <dgm:prSet presAssocID="{F99F8AAF-F8E3-4A80-8CD5-70FEC28819B4}" presName="childTextArrow" presStyleLbl="fgAccFollowNode1" presStyleIdx="1" presStyleCnt="6">
        <dgm:presLayoutVars>
          <dgm:bulletEnabled val="1"/>
        </dgm:presLayoutVars>
      </dgm:prSet>
      <dgm:spPr/>
      <dgm:t>
        <a:bodyPr/>
        <a:lstStyle/>
        <a:p>
          <a:endParaRPr lang="fr-FR"/>
        </a:p>
      </dgm:t>
    </dgm:pt>
    <dgm:pt modelId="{68CF4733-BEFF-7A4E-A5AB-744BCCD3B295}" type="pres">
      <dgm:prSet presAssocID="{1027FC9F-416C-434C-86B6-871137AE94F0}" presName="childTextArrow" presStyleLbl="fgAccFollowNode1" presStyleIdx="2" presStyleCnt="6">
        <dgm:presLayoutVars>
          <dgm:bulletEnabled val="1"/>
        </dgm:presLayoutVars>
      </dgm:prSet>
      <dgm:spPr/>
      <dgm:t>
        <a:bodyPr/>
        <a:lstStyle/>
        <a:p>
          <a:endParaRPr lang="fr-FR"/>
        </a:p>
      </dgm:t>
    </dgm:pt>
    <dgm:pt modelId="{C0DC1BB1-C3AF-AE47-9F8F-558F9A83326C}" type="pres">
      <dgm:prSet presAssocID="{FE8EAB5B-5042-41DE-AC9E-ECA629AD3063}" presName="childTextArrow" presStyleLbl="fgAccFollowNode1" presStyleIdx="3" presStyleCnt="6">
        <dgm:presLayoutVars>
          <dgm:bulletEnabled val="1"/>
        </dgm:presLayoutVars>
      </dgm:prSet>
      <dgm:spPr/>
      <dgm:t>
        <a:bodyPr/>
        <a:lstStyle/>
        <a:p>
          <a:endParaRPr lang="fr-FR"/>
        </a:p>
      </dgm:t>
    </dgm:pt>
    <dgm:pt modelId="{018B6C8D-235C-4140-9C00-338D8087835C}" type="pres">
      <dgm:prSet presAssocID="{0695DFF8-147D-4033-9022-C41165E419E5}" presName="childTextArrow" presStyleLbl="fgAccFollowNode1" presStyleIdx="4" presStyleCnt="6">
        <dgm:presLayoutVars>
          <dgm:bulletEnabled val="1"/>
        </dgm:presLayoutVars>
      </dgm:prSet>
      <dgm:spPr/>
      <dgm:t>
        <a:bodyPr/>
        <a:lstStyle/>
        <a:p>
          <a:endParaRPr lang="fr-FR"/>
        </a:p>
      </dgm:t>
    </dgm:pt>
    <dgm:pt modelId="{7D073712-4E94-374D-8373-C0C3061927AA}" type="pres">
      <dgm:prSet presAssocID="{2977A57B-5432-4D12-BDE1-3AA769974421}" presName="childTextArrow" presStyleLbl="fgAccFollowNode1" presStyleIdx="5" presStyleCnt="6">
        <dgm:presLayoutVars>
          <dgm:bulletEnabled val="1"/>
        </dgm:presLayoutVars>
      </dgm:prSet>
      <dgm:spPr/>
      <dgm:t>
        <a:bodyPr/>
        <a:lstStyle/>
        <a:p>
          <a:endParaRPr lang="fr-FR"/>
        </a:p>
      </dgm:t>
    </dgm:pt>
  </dgm:ptLst>
  <dgm:cxnLst>
    <dgm:cxn modelId="{C9F959BD-3D8B-984B-AC42-44EF7D1C5EED}" type="presOf" srcId="{F711E4A4-8141-4188-ADAC-47372746423A}" destId="{6DA8B2FB-EFE8-BB49-A79B-64EE3D2D98F2}" srcOrd="0" destOrd="0" presId="urn:microsoft.com/office/officeart/2005/8/layout/process4"/>
    <dgm:cxn modelId="{E1D82517-E1AC-4972-9A0F-3E7FE4223A87}" srcId="{F711E4A4-8141-4188-ADAC-47372746423A}" destId="{2977A57B-5432-4D12-BDE1-3AA769974421}" srcOrd="5" destOrd="0" parTransId="{2CDA89AB-D84B-4DCD-95E3-5C74881E9665}" sibTransId="{6DF2B2F8-5812-4C40-A798-33CD2964E9E2}"/>
    <dgm:cxn modelId="{BA8F0BD3-923F-2E45-9F49-377F28B362CC}" type="presOf" srcId="{2977A57B-5432-4D12-BDE1-3AA769974421}" destId="{7D073712-4E94-374D-8373-C0C3061927AA}" srcOrd="0" destOrd="0" presId="urn:microsoft.com/office/officeart/2005/8/layout/process4"/>
    <dgm:cxn modelId="{C0665C4B-31B5-471B-8C33-1CC537D77400}" srcId="{F711E4A4-8141-4188-ADAC-47372746423A}" destId="{DD857F9C-C0F0-432B-8448-67F30ADCE1A7}" srcOrd="0" destOrd="0" parTransId="{704152B2-D6A7-44ED-932E-E303EED8B245}" sibTransId="{7BF4AD5A-B03A-49BF-AF56-7E1DFE00102C}"/>
    <dgm:cxn modelId="{DF2C5EAC-B121-4D83-B144-394A52E166BA}" srcId="{75FC75DA-976B-4605-BD6C-D4F810562BE4}" destId="{F711E4A4-8141-4188-ADAC-47372746423A}" srcOrd="0" destOrd="0" parTransId="{6E3F8FDA-978D-43A3-8304-B2B9FA1057F5}" sibTransId="{B7B21D05-0850-4F66-BD2F-E5EF821829D7}"/>
    <dgm:cxn modelId="{EFD27DD7-2B68-7A47-9AA0-581B81FC34D5}" type="presOf" srcId="{F711E4A4-8141-4188-ADAC-47372746423A}" destId="{209434C4-3872-D447-872F-0847E5369E25}" srcOrd="1" destOrd="0" presId="urn:microsoft.com/office/officeart/2005/8/layout/process4"/>
    <dgm:cxn modelId="{939D6FB8-B1DE-4144-8318-E8A047E45264}" type="presOf" srcId="{75FC75DA-976B-4605-BD6C-D4F810562BE4}" destId="{06AFD788-72F9-6C48-B404-736C9E54054B}" srcOrd="0" destOrd="0" presId="urn:microsoft.com/office/officeart/2005/8/layout/process4"/>
    <dgm:cxn modelId="{6D443653-6DD7-4C47-9042-3496F6A4EDCD}" srcId="{F711E4A4-8141-4188-ADAC-47372746423A}" destId="{1027FC9F-416C-434C-86B6-871137AE94F0}" srcOrd="2" destOrd="0" parTransId="{1ECEFE89-532A-4440-A9E1-79FDBC1B091C}" sibTransId="{A886A1A0-1D91-405A-97B5-FD68CDCA6E9D}"/>
    <dgm:cxn modelId="{968DE803-36EB-0B4F-95ED-07E0FFAFC6FA}" type="presOf" srcId="{40EEBCC0-86A2-4DEA-86BD-EF4AE1FDE660}" destId="{464F576E-40EA-264B-AD74-01C6009DC745}" srcOrd="0" destOrd="0" presId="urn:microsoft.com/office/officeart/2005/8/layout/process4"/>
    <dgm:cxn modelId="{E2EF3AAC-365E-4D03-B187-6A6922ADFC9C}" srcId="{75FC75DA-976B-4605-BD6C-D4F810562BE4}" destId="{40EEBCC0-86A2-4DEA-86BD-EF4AE1FDE660}" srcOrd="1" destOrd="0" parTransId="{BBB1CC0C-0105-4C92-A73F-F210A91DB8F2}" sibTransId="{D77D7D27-88D5-443A-BED0-C3B7704C9C42}"/>
    <dgm:cxn modelId="{5887EB61-2363-4786-BF76-556953FC4DA7}" srcId="{F711E4A4-8141-4188-ADAC-47372746423A}" destId="{F99F8AAF-F8E3-4A80-8CD5-70FEC28819B4}" srcOrd="1" destOrd="0" parTransId="{AA66D745-04D1-4682-AD75-33A23E7B7EB3}" sibTransId="{0A98E021-BFA4-4F69-966A-2A0BEB729D16}"/>
    <dgm:cxn modelId="{2E4526EA-FB62-4033-8F78-F4BC9E57308E}" srcId="{F711E4A4-8141-4188-ADAC-47372746423A}" destId="{FE8EAB5B-5042-41DE-AC9E-ECA629AD3063}" srcOrd="3" destOrd="0" parTransId="{7398B179-551D-4F3F-96D9-F0744144F878}" sibTransId="{68C75678-9A0E-4213-9F2E-CC4C60CC4AB8}"/>
    <dgm:cxn modelId="{9E7CFEB7-21CF-6F4E-8AEE-946A2C7CA631}" type="presOf" srcId="{1027FC9F-416C-434C-86B6-871137AE94F0}" destId="{68CF4733-BEFF-7A4E-A5AB-744BCCD3B295}" srcOrd="0" destOrd="0" presId="urn:microsoft.com/office/officeart/2005/8/layout/process4"/>
    <dgm:cxn modelId="{FEF55A8B-3819-AE4F-8F2D-292B9BE9EDB5}" type="presOf" srcId="{DD857F9C-C0F0-432B-8448-67F30ADCE1A7}" destId="{3DA9B33F-1E2F-2E47-AEA2-02AE8B7384E2}" srcOrd="0" destOrd="0" presId="urn:microsoft.com/office/officeart/2005/8/layout/process4"/>
    <dgm:cxn modelId="{CBDC1931-617F-435F-94C3-88979371F361}" srcId="{F711E4A4-8141-4188-ADAC-47372746423A}" destId="{0695DFF8-147D-4033-9022-C41165E419E5}" srcOrd="4" destOrd="0" parTransId="{9E744E0D-F503-4B53-8CEA-42D94C3ED02A}" sibTransId="{CB846F7D-4BCD-43C4-9496-FB588503D961}"/>
    <dgm:cxn modelId="{DE287953-B318-C947-B360-063E5FF0DCE9}" type="presOf" srcId="{0695DFF8-147D-4033-9022-C41165E419E5}" destId="{018B6C8D-235C-4140-9C00-338D8087835C}" srcOrd="0" destOrd="0" presId="urn:microsoft.com/office/officeart/2005/8/layout/process4"/>
    <dgm:cxn modelId="{EAE19592-3AAE-8D4C-BCEA-C78E77107A80}" type="presOf" srcId="{F99F8AAF-F8E3-4A80-8CD5-70FEC28819B4}" destId="{84F9E7AB-4A12-E343-821E-15C8F77FDF69}" srcOrd="0" destOrd="0" presId="urn:microsoft.com/office/officeart/2005/8/layout/process4"/>
    <dgm:cxn modelId="{6F108793-D2EB-2F4F-9B49-59A7EB171E1B}" type="presOf" srcId="{FE8EAB5B-5042-41DE-AC9E-ECA629AD3063}" destId="{C0DC1BB1-C3AF-AE47-9F8F-558F9A83326C}" srcOrd="0" destOrd="0" presId="urn:microsoft.com/office/officeart/2005/8/layout/process4"/>
    <dgm:cxn modelId="{02876638-4FE2-484A-AD35-590B035CF2FC}" type="presParOf" srcId="{06AFD788-72F9-6C48-B404-736C9E54054B}" destId="{AE2000FA-8473-4643-B8D5-5AF679D04611}" srcOrd="0" destOrd="0" presId="urn:microsoft.com/office/officeart/2005/8/layout/process4"/>
    <dgm:cxn modelId="{F3E1D6BB-8F9B-8042-AFEF-468C4565E829}" type="presParOf" srcId="{AE2000FA-8473-4643-B8D5-5AF679D04611}" destId="{464F576E-40EA-264B-AD74-01C6009DC745}" srcOrd="0" destOrd="0" presId="urn:microsoft.com/office/officeart/2005/8/layout/process4"/>
    <dgm:cxn modelId="{E8E03AF5-234A-6B42-A38A-3148BAC766FB}" type="presParOf" srcId="{06AFD788-72F9-6C48-B404-736C9E54054B}" destId="{919A0175-271E-2047-849A-124E6558460A}" srcOrd="1" destOrd="0" presId="urn:microsoft.com/office/officeart/2005/8/layout/process4"/>
    <dgm:cxn modelId="{BC8052B4-6A84-E54F-8F28-24BEC36D72EB}" type="presParOf" srcId="{06AFD788-72F9-6C48-B404-736C9E54054B}" destId="{3AFA1DE9-E662-6249-9EEE-CC20EFB764E9}" srcOrd="2" destOrd="0" presId="urn:microsoft.com/office/officeart/2005/8/layout/process4"/>
    <dgm:cxn modelId="{9BC5B982-D1B3-894E-A436-08B45E08F5D3}" type="presParOf" srcId="{3AFA1DE9-E662-6249-9EEE-CC20EFB764E9}" destId="{6DA8B2FB-EFE8-BB49-A79B-64EE3D2D98F2}" srcOrd="0" destOrd="0" presId="urn:microsoft.com/office/officeart/2005/8/layout/process4"/>
    <dgm:cxn modelId="{BA255FAA-4C81-6844-8C6D-2E1EBC71E835}" type="presParOf" srcId="{3AFA1DE9-E662-6249-9EEE-CC20EFB764E9}" destId="{209434C4-3872-D447-872F-0847E5369E25}" srcOrd="1" destOrd="0" presId="urn:microsoft.com/office/officeart/2005/8/layout/process4"/>
    <dgm:cxn modelId="{98987EF1-405E-674D-B843-439A1460998D}" type="presParOf" srcId="{3AFA1DE9-E662-6249-9EEE-CC20EFB764E9}" destId="{41DEF562-C60C-1144-8A87-80D19302AE72}" srcOrd="2" destOrd="0" presId="urn:microsoft.com/office/officeart/2005/8/layout/process4"/>
    <dgm:cxn modelId="{44A8CD09-9558-6442-9F3E-F54ECDFCC9AE}" type="presParOf" srcId="{41DEF562-C60C-1144-8A87-80D19302AE72}" destId="{3DA9B33F-1E2F-2E47-AEA2-02AE8B7384E2}" srcOrd="0" destOrd="0" presId="urn:microsoft.com/office/officeart/2005/8/layout/process4"/>
    <dgm:cxn modelId="{B48933A2-0472-CE43-B687-049F4181FABE}" type="presParOf" srcId="{41DEF562-C60C-1144-8A87-80D19302AE72}" destId="{84F9E7AB-4A12-E343-821E-15C8F77FDF69}" srcOrd="1" destOrd="0" presId="urn:microsoft.com/office/officeart/2005/8/layout/process4"/>
    <dgm:cxn modelId="{0CD463BA-71ED-BB4F-A046-E01043184EEA}" type="presParOf" srcId="{41DEF562-C60C-1144-8A87-80D19302AE72}" destId="{68CF4733-BEFF-7A4E-A5AB-744BCCD3B295}" srcOrd="2" destOrd="0" presId="urn:microsoft.com/office/officeart/2005/8/layout/process4"/>
    <dgm:cxn modelId="{C1AD331E-F2C2-F849-ACDA-E9DB433B048F}" type="presParOf" srcId="{41DEF562-C60C-1144-8A87-80D19302AE72}" destId="{C0DC1BB1-C3AF-AE47-9F8F-558F9A83326C}" srcOrd="3" destOrd="0" presId="urn:microsoft.com/office/officeart/2005/8/layout/process4"/>
    <dgm:cxn modelId="{EAA1019B-B361-014B-8059-A630FFBE02BD}" type="presParOf" srcId="{41DEF562-C60C-1144-8A87-80D19302AE72}" destId="{018B6C8D-235C-4140-9C00-338D8087835C}" srcOrd="4" destOrd="0" presId="urn:microsoft.com/office/officeart/2005/8/layout/process4"/>
    <dgm:cxn modelId="{B0BE93CD-893F-5540-A9FF-9ABBCDB2EC16}" type="presParOf" srcId="{41DEF562-C60C-1144-8A87-80D19302AE72}" destId="{7D073712-4E94-374D-8373-C0C3061927AA}" srcOrd="5"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C8453D0-A168-455D-8AD1-ABF445E81538}" type="doc">
      <dgm:prSet loTypeId="urn:microsoft.com/office/officeart/2005/8/layout/hierarchy1" loCatId="hierarchy" qsTypeId="urn:microsoft.com/office/officeart/2005/8/quickstyle/simple2" qsCatId="simple" csTypeId="urn:microsoft.com/office/officeart/2005/8/colors/colorful5" csCatId="colorful"/>
      <dgm:spPr/>
      <dgm:t>
        <a:bodyPr/>
        <a:lstStyle/>
        <a:p>
          <a:endParaRPr lang="en-US"/>
        </a:p>
      </dgm:t>
    </dgm:pt>
    <dgm:pt modelId="{57C98507-BC69-4DAE-B617-08C1E9EBB001}">
      <dgm:prSet/>
      <dgm:spPr/>
      <dgm:t>
        <a:bodyPr/>
        <a:lstStyle/>
        <a:p>
          <a:r>
            <a:rPr lang="fr-FR"/>
            <a:t>Une autre revue systématique récente de la littérature (Kumar 2013) conclu que le massage semble être une méthode antalgique efficace dans la lombalgie chronique non-spécifique à court terme. </a:t>
          </a:r>
          <a:endParaRPr lang="en-US"/>
        </a:p>
      </dgm:t>
    </dgm:pt>
    <dgm:pt modelId="{393172CE-FE50-48AA-A634-E16B374D2F6D}" type="parTrans" cxnId="{A2A05B0D-9B5C-413B-AD69-EB3E0522B460}">
      <dgm:prSet/>
      <dgm:spPr/>
      <dgm:t>
        <a:bodyPr/>
        <a:lstStyle/>
        <a:p>
          <a:endParaRPr lang="en-US"/>
        </a:p>
      </dgm:t>
    </dgm:pt>
    <dgm:pt modelId="{6FCB0245-785F-4E4D-ABCA-988B111A9697}" type="sibTrans" cxnId="{A2A05B0D-9B5C-413B-AD69-EB3E0522B460}">
      <dgm:prSet/>
      <dgm:spPr/>
      <dgm:t>
        <a:bodyPr/>
        <a:lstStyle/>
        <a:p>
          <a:endParaRPr lang="en-US"/>
        </a:p>
      </dgm:t>
    </dgm:pt>
    <dgm:pt modelId="{70B97D22-37D6-437A-A8C2-27F7F7B4D20C}">
      <dgm:prSet/>
      <dgm:spPr/>
      <dgm:t>
        <a:bodyPr/>
        <a:lstStyle/>
        <a:p>
          <a:r>
            <a:rPr lang="fr-FR"/>
            <a:t>Les résultats sont toutefois contradictoires pour la comparaison de l’efficacité du massage avec les autres thérapies manuelles, acupuncture, soins médicaux habituels. </a:t>
          </a:r>
          <a:endParaRPr lang="en-US"/>
        </a:p>
      </dgm:t>
    </dgm:pt>
    <dgm:pt modelId="{8F1F599F-EB3D-4275-87F0-7DB0FCD323A1}" type="parTrans" cxnId="{60D12CEF-9C27-4D5A-9C75-4D10C123A29F}">
      <dgm:prSet/>
      <dgm:spPr/>
      <dgm:t>
        <a:bodyPr/>
        <a:lstStyle/>
        <a:p>
          <a:endParaRPr lang="en-US"/>
        </a:p>
      </dgm:t>
    </dgm:pt>
    <dgm:pt modelId="{21AF79AF-D54E-4E3D-97DC-D80B7A6C60D1}" type="sibTrans" cxnId="{60D12CEF-9C27-4D5A-9C75-4D10C123A29F}">
      <dgm:prSet/>
      <dgm:spPr/>
      <dgm:t>
        <a:bodyPr/>
        <a:lstStyle/>
        <a:p>
          <a:endParaRPr lang="en-US"/>
        </a:p>
      </dgm:t>
    </dgm:pt>
    <dgm:pt modelId="{826E6D7A-3250-7740-8619-6DA5C240E9C8}" type="pres">
      <dgm:prSet presAssocID="{BC8453D0-A168-455D-8AD1-ABF445E81538}" presName="hierChild1" presStyleCnt="0">
        <dgm:presLayoutVars>
          <dgm:chPref val="1"/>
          <dgm:dir/>
          <dgm:animOne val="branch"/>
          <dgm:animLvl val="lvl"/>
          <dgm:resizeHandles/>
        </dgm:presLayoutVars>
      </dgm:prSet>
      <dgm:spPr/>
      <dgm:t>
        <a:bodyPr/>
        <a:lstStyle/>
        <a:p>
          <a:endParaRPr lang="fr-FR"/>
        </a:p>
      </dgm:t>
    </dgm:pt>
    <dgm:pt modelId="{A32249D1-B82B-B846-A305-720F2B59ADB9}" type="pres">
      <dgm:prSet presAssocID="{57C98507-BC69-4DAE-B617-08C1E9EBB001}" presName="hierRoot1" presStyleCnt="0"/>
      <dgm:spPr/>
    </dgm:pt>
    <dgm:pt modelId="{29A975A1-4C60-E44E-9420-2313C1308C0D}" type="pres">
      <dgm:prSet presAssocID="{57C98507-BC69-4DAE-B617-08C1E9EBB001}" presName="composite" presStyleCnt="0"/>
      <dgm:spPr/>
    </dgm:pt>
    <dgm:pt modelId="{3FAD10A5-A35C-3743-BD54-F29FB5DB6278}" type="pres">
      <dgm:prSet presAssocID="{57C98507-BC69-4DAE-B617-08C1E9EBB001}" presName="background" presStyleLbl="node0" presStyleIdx="0" presStyleCnt="2"/>
      <dgm:spPr/>
    </dgm:pt>
    <dgm:pt modelId="{9704849F-F5A7-7F45-889B-9A834B9D68EA}" type="pres">
      <dgm:prSet presAssocID="{57C98507-BC69-4DAE-B617-08C1E9EBB001}" presName="text" presStyleLbl="fgAcc0" presStyleIdx="0" presStyleCnt="2">
        <dgm:presLayoutVars>
          <dgm:chPref val="3"/>
        </dgm:presLayoutVars>
      </dgm:prSet>
      <dgm:spPr/>
      <dgm:t>
        <a:bodyPr/>
        <a:lstStyle/>
        <a:p>
          <a:endParaRPr lang="fr-FR"/>
        </a:p>
      </dgm:t>
    </dgm:pt>
    <dgm:pt modelId="{D1391C82-E26D-7B47-B9BF-F8DB823F8A4C}" type="pres">
      <dgm:prSet presAssocID="{57C98507-BC69-4DAE-B617-08C1E9EBB001}" presName="hierChild2" presStyleCnt="0"/>
      <dgm:spPr/>
    </dgm:pt>
    <dgm:pt modelId="{7800E58F-8360-0A4F-8AB1-2B5E50A661F3}" type="pres">
      <dgm:prSet presAssocID="{70B97D22-37D6-437A-A8C2-27F7F7B4D20C}" presName="hierRoot1" presStyleCnt="0"/>
      <dgm:spPr/>
    </dgm:pt>
    <dgm:pt modelId="{4BD88267-F0DB-F445-865B-60490896FEB8}" type="pres">
      <dgm:prSet presAssocID="{70B97D22-37D6-437A-A8C2-27F7F7B4D20C}" presName="composite" presStyleCnt="0"/>
      <dgm:spPr/>
    </dgm:pt>
    <dgm:pt modelId="{241A93DA-9E38-A745-BF04-E1B6423C861C}" type="pres">
      <dgm:prSet presAssocID="{70B97D22-37D6-437A-A8C2-27F7F7B4D20C}" presName="background" presStyleLbl="node0" presStyleIdx="1" presStyleCnt="2"/>
      <dgm:spPr/>
    </dgm:pt>
    <dgm:pt modelId="{7A83DC55-5EEF-7440-AC3C-C5D31A4E2A68}" type="pres">
      <dgm:prSet presAssocID="{70B97D22-37D6-437A-A8C2-27F7F7B4D20C}" presName="text" presStyleLbl="fgAcc0" presStyleIdx="1" presStyleCnt="2">
        <dgm:presLayoutVars>
          <dgm:chPref val="3"/>
        </dgm:presLayoutVars>
      </dgm:prSet>
      <dgm:spPr/>
      <dgm:t>
        <a:bodyPr/>
        <a:lstStyle/>
        <a:p>
          <a:endParaRPr lang="fr-FR"/>
        </a:p>
      </dgm:t>
    </dgm:pt>
    <dgm:pt modelId="{82BA78D2-7892-FE47-92CE-30BF452F02C5}" type="pres">
      <dgm:prSet presAssocID="{70B97D22-37D6-437A-A8C2-27F7F7B4D20C}" presName="hierChild2" presStyleCnt="0"/>
      <dgm:spPr/>
    </dgm:pt>
  </dgm:ptLst>
  <dgm:cxnLst>
    <dgm:cxn modelId="{C4784976-7686-4B45-9CC9-C4EFCDA0B5CA}" type="presOf" srcId="{70B97D22-37D6-437A-A8C2-27F7F7B4D20C}" destId="{7A83DC55-5EEF-7440-AC3C-C5D31A4E2A68}" srcOrd="0" destOrd="0" presId="urn:microsoft.com/office/officeart/2005/8/layout/hierarchy1"/>
    <dgm:cxn modelId="{60D12CEF-9C27-4D5A-9C75-4D10C123A29F}" srcId="{BC8453D0-A168-455D-8AD1-ABF445E81538}" destId="{70B97D22-37D6-437A-A8C2-27F7F7B4D20C}" srcOrd="1" destOrd="0" parTransId="{8F1F599F-EB3D-4275-87F0-7DB0FCD323A1}" sibTransId="{21AF79AF-D54E-4E3D-97DC-D80B7A6C60D1}"/>
    <dgm:cxn modelId="{9EB04D75-F723-6F49-A58E-65BF2F36D2BC}" type="presOf" srcId="{BC8453D0-A168-455D-8AD1-ABF445E81538}" destId="{826E6D7A-3250-7740-8619-6DA5C240E9C8}" srcOrd="0" destOrd="0" presId="urn:microsoft.com/office/officeart/2005/8/layout/hierarchy1"/>
    <dgm:cxn modelId="{A2A05B0D-9B5C-413B-AD69-EB3E0522B460}" srcId="{BC8453D0-A168-455D-8AD1-ABF445E81538}" destId="{57C98507-BC69-4DAE-B617-08C1E9EBB001}" srcOrd="0" destOrd="0" parTransId="{393172CE-FE50-48AA-A634-E16B374D2F6D}" sibTransId="{6FCB0245-785F-4E4D-ABCA-988B111A9697}"/>
    <dgm:cxn modelId="{F612CF73-C004-D449-AA9D-6552EEE71061}" type="presOf" srcId="{57C98507-BC69-4DAE-B617-08C1E9EBB001}" destId="{9704849F-F5A7-7F45-889B-9A834B9D68EA}" srcOrd="0" destOrd="0" presId="urn:microsoft.com/office/officeart/2005/8/layout/hierarchy1"/>
    <dgm:cxn modelId="{C29F553C-D7CF-4A40-951A-DADBBDC9A18B}" type="presParOf" srcId="{826E6D7A-3250-7740-8619-6DA5C240E9C8}" destId="{A32249D1-B82B-B846-A305-720F2B59ADB9}" srcOrd="0" destOrd="0" presId="urn:microsoft.com/office/officeart/2005/8/layout/hierarchy1"/>
    <dgm:cxn modelId="{25F4E4F8-230A-FC45-9C82-7592D0E512F7}" type="presParOf" srcId="{A32249D1-B82B-B846-A305-720F2B59ADB9}" destId="{29A975A1-4C60-E44E-9420-2313C1308C0D}" srcOrd="0" destOrd="0" presId="urn:microsoft.com/office/officeart/2005/8/layout/hierarchy1"/>
    <dgm:cxn modelId="{5A34703F-FF4E-714A-B2EB-01FF276E7310}" type="presParOf" srcId="{29A975A1-4C60-E44E-9420-2313C1308C0D}" destId="{3FAD10A5-A35C-3743-BD54-F29FB5DB6278}" srcOrd="0" destOrd="0" presId="urn:microsoft.com/office/officeart/2005/8/layout/hierarchy1"/>
    <dgm:cxn modelId="{ADFE5A5C-414B-5048-9AE0-B7A719C53CF0}" type="presParOf" srcId="{29A975A1-4C60-E44E-9420-2313C1308C0D}" destId="{9704849F-F5A7-7F45-889B-9A834B9D68EA}" srcOrd="1" destOrd="0" presId="urn:microsoft.com/office/officeart/2005/8/layout/hierarchy1"/>
    <dgm:cxn modelId="{929914D6-CBCF-314B-BCAF-5102EC5BA17A}" type="presParOf" srcId="{A32249D1-B82B-B846-A305-720F2B59ADB9}" destId="{D1391C82-E26D-7B47-B9BF-F8DB823F8A4C}" srcOrd="1" destOrd="0" presId="urn:microsoft.com/office/officeart/2005/8/layout/hierarchy1"/>
    <dgm:cxn modelId="{AF57B911-21BE-774B-80F7-6BD28B6B3636}" type="presParOf" srcId="{826E6D7A-3250-7740-8619-6DA5C240E9C8}" destId="{7800E58F-8360-0A4F-8AB1-2B5E50A661F3}" srcOrd="1" destOrd="0" presId="urn:microsoft.com/office/officeart/2005/8/layout/hierarchy1"/>
    <dgm:cxn modelId="{B89570DB-A36F-1F46-A935-4B16F5B4C3DA}" type="presParOf" srcId="{7800E58F-8360-0A4F-8AB1-2B5E50A661F3}" destId="{4BD88267-F0DB-F445-865B-60490896FEB8}" srcOrd="0" destOrd="0" presId="urn:microsoft.com/office/officeart/2005/8/layout/hierarchy1"/>
    <dgm:cxn modelId="{32ADF9D8-8BC1-DD41-AA67-27C50AF5B901}" type="presParOf" srcId="{4BD88267-F0DB-F445-865B-60490896FEB8}" destId="{241A93DA-9E38-A745-BF04-E1B6423C861C}" srcOrd="0" destOrd="0" presId="urn:microsoft.com/office/officeart/2005/8/layout/hierarchy1"/>
    <dgm:cxn modelId="{48954A1B-9DFF-8E4E-8D5A-466958725598}" type="presParOf" srcId="{4BD88267-F0DB-F445-865B-60490896FEB8}" destId="{7A83DC55-5EEF-7440-AC3C-C5D31A4E2A68}" srcOrd="1" destOrd="0" presId="urn:microsoft.com/office/officeart/2005/8/layout/hierarchy1"/>
    <dgm:cxn modelId="{B59DCE5A-C8EB-8E41-9C72-774F439DF949}" type="presParOf" srcId="{7800E58F-8360-0A4F-8AB1-2B5E50A661F3}" destId="{82BA78D2-7892-FE47-92CE-30BF452F02C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2279B7B-F325-4E60-8661-73203F413273}"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B2463301-B9B7-4826-A993-2F48DB23922F}">
      <dgm:prSet/>
      <dgm:spPr/>
      <dgm:t>
        <a:bodyPr/>
        <a:lstStyle/>
        <a:p>
          <a:r>
            <a:rPr lang="fr-FR"/>
            <a:t>Pour la cervicalgie chronique, la méta-analyse de Cheng (2014) retrouve un niveau de certitude modéré que le massage soit plus efficace que les thérapies inactives (placebo, soins médicaux standard) sur la douleur,</a:t>
          </a:r>
          <a:endParaRPr lang="en-US"/>
        </a:p>
      </dgm:t>
    </dgm:pt>
    <dgm:pt modelId="{74B39E52-4825-47AD-9920-EACEFC868B21}" type="parTrans" cxnId="{927C23F7-E503-484C-9847-A2AE0BA8F2CA}">
      <dgm:prSet/>
      <dgm:spPr/>
      <dgm:t>
        <a:bodyPr/>
        <a:lstStyle/>
        <a:p>
          <a:endParaRPr lang="en-US"/>
        </a:p>
      </dgm:t>
    </dgm:pt>
    <dgm:pt modelId="{230F5AE6-C9BE-4D6A-B9CE-56EAC9F73CCB}" type="sibTrans" cxnId="{927C23F7-E503-484C-9847-A2AE0BA8F2CA}">
      <dgm:prSet/>
      <dgm:spPr/>
      <dgm:t>
        <a:bodyPr/>
        <a:lstStyle/>
        <a:p>
          <a:endParaRPr lang="en-US"/>
        </a:p>
      </dgm:t>
    </dgm:pt>
    <dgm:pt modelId="{D4B41B26-2E4F-46DD-9155-AA5304DC7373}">
      <dgm:prSet/>
      <dgm:spPr/>
      <dgm:t>
        <a:bodyPr/>
        <a:lstStyle/>
        <a:p>
          <a:r>
            <a:rPr lang="fr-FR"/>
            <a:t>mais que le massage n’est pas plus efficace que les thérapies actives (manuelles, acupuncture, thérapie physique, traction, thérapie chinoise). </a:t>
          </a:r>
          <a:endParaRPr lang="en-US"/>
        </a:p>
      </dgm:t>
    </dgm:pt>
    <dgm:pt modelId="{78D76708-1483-4099-9492-E25DF40FA641}" type="parTrans" cxnId="{3C4C1FF4-8885-4619-820E-DB3761CAE9DE}">
      <dgm:prSet/>
      <dgm:spPr/>
      <dgm:t>
        <a:bodyPr/>
        <a:lstStyle/>
        <a:p>
          <a:endParaRPr lang="en-US"/>
        </a:p>
      </dgm:t>
    </dgm:pt>
    <dgm:pt modelId="{E1700CB4-FD81-4D8E-AE02-A1C1BDFED390}" type="sibTrans" cxnId="{3C4C1FF4-8885-4619-820E-DB3761CAE9DE}">
      <dgm:prSet/>
      <dgm:spPr/>
      <dgm:t>
        <a:bodyPr/>
        <a:lstStyle/>
        <a:p>
          <a:endParaRPr lang="en-US"/>
        </a:p>
      </dgm:t>
    </dgm:pt>
    <dgm:pt modelId="{D3D56F60-1B43-5244-A4D9-79EB0DAADAB1}" type="pres">
      <dgm:prSet presAssocID="{D2279B7B-F325-4E60-8661-73203F413273}" presName="linear" presStyleCnt="0">
        <dgm:presLayoutVars>
          <dgm:animLvl val="lvl"/>
          <dgm:resizeHandles val="exact"/>
        </dgm:presLayoutVars>
      </dgm:prSet>
      <dgm:spPr/>
      <dgm:t>
        <a:bodyPr/>
        <a:lstStyle/>
        <a:p>
          <a:endParaRPr lang="fr-FR"/>
        </a:p>
      </dgm:t>
    </dgm:pt>
    <dgm:pt modelId="{A756BB18-380F-B544-A18C-E948A4149339}" type="pres">
      <dgm:prSet presAssocID="{B2463301-B9B7-4826-A993-2F48DB23922F}" presName="parentText" presStyleLbl="node1" presStyleIdx="0" presStyleCnt="2">
        <dgm:presLayoutVars>
          <dgm:chMax val="0"/>
          <dgm:bulletEnabled val="1"/>
        </dgm:presLayoutVars>
      </dgm:prSet>
      <dgm:spPr/>
      <dgm:t>
        <a:bodyPr/>
        <a:lstStyle/>
        <a:p>
          <a:endParaRPr lang="fr-FR"/>
        </a:p>
      </dgm:t>
    </dgm:pt>
    <dgm:pt modelId="{AE989C79-7F74-D249-A1FF-9EF4D57999ED}" type="pres">
      <dgm:prSet presAssocID="{230F5AE6-C9BE-4D6A-B9CE-56EAC9F73CCB}" presName="spacer" presStyleCnt="0"/>
      <dgm:spPr/>
    </dgm:pt>
    <dgm:pt modelId="{EF1FD516-ADA5-0D41-A577-81FC04FF9A43}" type="pres">
      <dgm:prSet presAssocID="{D4B41B26-2E4F-46DD-9155-AA5304DC7373}" presName="parentText" presStyleLbl="node1" presStyleIdx="1" presStyleCnt="2">
        <dgm:presLayoutVars>
          <dgm:chMax val="0"/>
          <dgm:bulletEnabled val="1"/>
        </dgm:presLayoutVars>
      </dgm:prSet>
      <dgm:spPr/>
      <dgm:t>
        <a:bodyPr/>
        <a:lstStyle/>
        <a:p>
          <a:endParaRPr lang="fr-FR"/>
        </a:p>
      </dgm:t>
    </dgm:pt>
  </dgm:ptLst>
  <dgm:cxnLst>
    <dgm:cxn modelId="{4F2BB2B0-473A-1F4F-A1EA-E84DC994FFE0}" type="presOf" srcId="{D2279B7B-F325-4E60-8661-73203F413273}" destId="{D3D56F60-1B43-5244-A4D9-79EB0DAADAB1}" srcOrd="0" destOrd="0" presId="urn:microsoft.com/office/officeart/2005/8/layout/vList2"/>
    <dgm:cxn modelId="{86BFE2EB-F10E-2649-9A0A-A602D12AC430}" type="presOf" srcId="{D4B41B26-2E4F-46DD-9155-AA5304DC7373}" destId="{EF1FD516-ADA5-0D41-A577-81FC04FF9A43}" srcOrd="0" destOrd="0" presId="urn:microsoft.com/office/officeart/2005/8/layout/vList2"/>
    <dgm:cxn modelId="{927C23F7-E503-484C-9847-A2AE0BA8F2CA}" srcId="{D2279B7B-F325-4E60-8661-73203F413273}" destId="{B2463301-B9B7-4826-A993-2F48DB23922F}" srcOrd="0" destOrd="0" parTransId="{74B39E52-4825-47AD-9920-EACEFC868B21}" sibTransId="{230F5AE6-C9BE-4D6A-B9CE-56EAC9F73CCB}"/>
    <dgm:cxn modelId="{26D63450-C3F3-AB43-B087-DDF5522EC3E7}" type="presOf" srcId="{B2463301-B9B7-4826-A993-2F48DB23922F}" destId="{A756BB18-380F-B544-A18C-E948A4149339}" srcOrd="0" destOrd="0" presId="urn:microsoft.com/office/officeart/2005/8/layout/vList2"/>
    <dgm:cxn modelId="{3C4C1FF4-8885-4619-820E-DB3761CAE9DE}" srcId="{D2279B7B-F325-4E60-8661-73203F413273}" destId="{D4B41B26-2E4F-46DD-9155-AA5304DC7373}" srcOrd="1" destOrd="0" parTransId="{78D76708-1483-4099-9492-E25DF40FA641}" sibTransId="{E1700CB4-FD81-4D8E-AE02-A1C1BDFED390}"/>
    <dgm:cxn modelId="{04452AEE-1702-8844-92CC-E3601CC55587}" type="presParOf" srcId="{D3D56F60-1B43-5244-A4D9-79EB0DAADAB1}" destId="{A756BB18-380F-B544-A18C-E948A4149339}" srcOrd="0" destOrd="0" presId="urn:microsoft.com/office/officeart/2005/8/layout/vList2"/>
    <dgm:cxn modelId="{E856F0EC-F3C1-7740-B180-4338B30E4C24}" type="presParOf" srcId="{D3D56F60-1B43-5244-A4D9-79EB0DAADAB1}" destId="{AE989C79-7F74-D249-A1FF-9EF4D57999ED}" srcOrd="1" destOrd="0" presId="urn:microsoft.com/office/officeart/2005/8/layout/vList2"/>
    <dgm:cxn modelId="{F462A184-3CE8-684B-8DDD-EC9166CD290A}" type="presParOf" srcId="{D3D56F60-1B43-5244-A4D9-79EB0DAADAB1}" destId="{EF1FD516-ADA5-0D41-A577-81FC04FF9A4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1195D8D-9DE6-47D9-88DB-285E59A7DC28}" type="doc">
      <dgm:prSet loTypeId="urn:microsoft.com/office/officeart/2005/8/layout/hierarchy1" loCatId="hierarchy" qsTypeId="urn:microsoft.com/office/officeart/2005/8/quickstyle/simple2" qsCatId="simple" csTypeId="urn:microsoft.com/office/officeart/2005/8/colors/colorful5" csCatId="colorful"/>
      <dgm:spPr/>
      <dgm:t>
        <a:bodyPr/>
        <a:lstStyle/>
        <a:p>
          <a:endParaRPr lang="en-US"/>
        </a:p>
      </dgm:t>
    </dgm:pt>
    <dgm:pt modelId="{5E63014E-CC44-46B6-870E-BA0A30C28AA2}">
      <dgm:prSet/>
      <dgm:spPr/>
      <dgm:t>
        <a:bodyPr/>
        <a:lstStyle/>
        <a:p>
          <a:r>
            <a:rPr lang="fr-FR"/>
            <a:t>Une autre étude (Field 2014) conclu sur 37 sujets souffrant d’une cervicalgie commune, que :</a:t>
          </a:r>
          <a:endParaRPr lang="en-US"/>
        </a:p>
      </dgm:t>
    </dgm:pt>
    <dgm:pt modelId="{39FB1A2F-0CC8-446E-99C0-A5AB13861A2E}" type="parTrans" cxnId="{A09D4450-7932-455F-B61C-5603F5DB1572}">
      <dgm:prSet/>
      <dgm:spPr/>
      <dgm:t>
        <a:bodyPr/>
        <a:lstStyle/>
        <a:p>
          <a:endParaRPr lang="en-US"/>
        </a:p>
      </dgm:t>
    </dgm:pt>
    <dgm:pt modelId="{B5F8282A-3E99-4573-98CE-F664CE43BA7C}" type="sibTrans" cxnId="{A09D4450-7932-455F-B61C-5603F5DB1572}">
      <dgm:prSet/>
      <dgm:spPr/>
      <dgm:t>
        <a:bodyPr/>
        <a:lstStyle/>
        <a:p>
          <a:endParaRPr lang="en-US"/>
        </a:p>
      </dgm:t>
    </dgm:pt>
    <dgm:pt modelId="{81C169E7-40C5-42CB-A3AC-850BE9BFA34B}">
      <dgm:prSet/>
      <dgm:spPr/>
      <dgm:t>
        <a:bodyPr/>
        <a:lstStyle/>
        <a:p>
          <a:r>
            <a:rPr lang="fr-FR"/>
            <a:t>le massage hebdomadaire effectué par un kinésithérapeute combiné avec un automassage quotidien améliore la douleur et l’amplitude du mouvement cervical par rapport à un groupe contrôle mis en liste d’attente. </a:t>
          </a:r>
          <a:endParaRPr lang="en-US"/>
        </a:p>
      </dgm:t>
    </dgm:pt>
    <dgm:pt modelId="{E9374782-0378-4F35-89FC-353C5EFFB3D5}" type="parTrans" cxnId="{6798C2B8-CA6E-4AA6-B34A-1C4B5B1AE7BF}">
      <dgm:prSet/>
      <dgm:spPr/>
      <dgm:t>
        <a:bodyPr/>
        <a:lstStyle/>
        <a:p>
          <a:endParaRPr lang="en-US"/>
        </a:p>
      </dgm:t>
    </dgm:pt>
    <dgm:pt modelId="{C2CF7427-B4F7-4B44-846A-F4ED203202E2}" type="sibTrans" cxnId="{6798C2B8-CA6E-4AA6-B34A-1C4B5B1AE7BF}">
      <dgm:prSet/>
      <dgm:spPr/>
      <dgm:t>
        <a:bodyPr/>
        <a:lstStyle/>
        <a:p>
          <a:endParaRPr lang="en-US"/>
        </a:p>
      </dgm:t>
    </dgm:pt>
    <dgm:pt modelId="{970C847F-78E9-0747-845B-D47C8200D35B}" type="pres">
      <dgm:prSet presAssocID="{91195D8D-9DE6-47D9-88DB-285E59A7DC28}" presName="hierChild1" presStyleCnt="0">
        <dgm:presLayoutVars>
          <dgm:chPref val="1"/>
          <dgm:dir/>
          <dgm:animOne val="branch"/>
          <dgm:animLvl val="lvl"/>
          <dgm:resizeHandles/>
        </dgm:presLayoutVars>
      </dgm:prSet>
      <dgm:spPr/>
      <dgm:t>
        <a:bodyPr/>
        <a:lstStyle/>
        <a:p>
          <a:endParaRPr lang="fr-FR"/>
        </a:p>
      </dgm:t>
    </dgm:pt>
    <dgm:pt modelId="{C8FFD384-BFDB-0A4F-9A9F-4C8A854A4997}" type="pres">
      <dgm:prSet presAssocID="{5E63014E-CC44-46B6-870E-BA0A30C28AA2}" presName="hierRoot1" presStyleCnt="0"/>
      <dgm:spPr/>
    </dgm:pt>
    <dgm:pt modelId="{A35D7A7D-A3FB-8E43-AA3E-B0DDF9A1A997}" type="pres">
      <dgm:prSet presAssocID="{5E63014E-CC44-46B6-870E-BA0A30C28AA2}" presName="composite" presStyleCnt="0"/>
      <dgm:spPr/>
    </dgm:pt>
    <dgm:pt modelId="{76596B3F-47E8-4C4B-93E6-02E22E05CB91}" type="pres">
      <dgm:prSet presAssocID="{5E63014E-CC44-46B6-870E-BA0A30C28AA2}" presName="background" presStyleLbl="node0" presStyleIdx="0" presStyleCnt="2"/>
      <dgm:spPr/>
    </dgm:pt>
    <dgm:pt modelId="{F369C954-FD51-7645-98B7-383905E05440}" type="pres">
      <dgm:prSet presAssocID="{5E63014E-CC44-46B6-870E-BA0A30C28AA2}" presName="text" presStyleLbl="fgAcc0" presStyleIdx="0" presStyleCnt="2">
        <dgm:presLayoutVars>
          <dgm:chPref val="3"/>
        </dgm:presLayoutVars>
      </dgm:prSet>
      <dgm:spPr/>
      <dgm:t>
        <a:bodyPr/>
        <a:lstStyle/>
        <a:p>
          <a:endParaRPr lang="fr-FR"/>
        </a:p>
      </dgm:t>
    </dgm:pt>
    <dgm:pt modelId="{33CBB181-4D85-E747-A350-92F77A104CC4}" type="pres">
      <dgm:prSet presAssocID="{5E63014E-CC44-46B6-870E-BA0A30C28AA2}" presName="hierChild2" presStyleCnt="0"/>
      <dgm:spPr/>
    </dgm:pt>
    <dgm:pt modelId="{40BDB734-3A1D-4F44-8698-5F5F3EE3A3CB}" type="pres">
      <dgm:prSet presAssocID="{81C169E7-40C5-42CB-A3AC-850BE9BFA34B}" presName="hierRoot1" presStyleCnt="0"/>
      <dgm:spPr/>
    </dgm:pt>
    <dgm:pt modelId="{B7387762-CEFC-134D-A782-2B457B4E7388}" type="pres">
      <dgm:prSet presAssocID="{81C169E7-40C5-42CB-A3AC-850BE9BFA34B}" presName="composite" presStyleCnt="0"/>
      <dgm:spPr/>
    </dgm:pt>
    <dgm:pt modelId="{9151B072-11EA-374B-A3A2-D3917A13D6A6}" type="pres">
      <dgm:prSet presAssocID="{81C169E7-40C5-42CB-A3AC-850BE9BFA34B}" presName="background" presStyleLbl="node0" presStyleIdx="1" presStyleCnt="2"/>
      <dgm:spPr/>
    </dgm:pt>
    <dgm:pt modelId="{0E1F47D8-765C-1943-8D2D-1CBCD139B60F}" type="pres">
      <dgm:prSet presAssocID="{81C169E7-40C5-42CB-A3AC-850BE9BFA34B}" presName="text" presStyleLbl="fgAcc0" presStyleIdx="1" presStyleCnt="2">
        <dgm:presLayoutVars>
          <dgm:chPref val="3"/>
        </dgm:presLayoutVars>
      </dgm:prSet>
      <dgm:spPr/>
      <dgm:t>
        <a:bodyPr/>
        <a:lstStyle/>
        <a:p>
          <a:endParaRPr lang="fr-FR"/>
        </a:p>
      </dgm:t>
    </dgm:pt>
    <dgm:pt modelId="{D98B0CF8-B068-7142-B06D-DC7DD7D17ED8}" type="pres">
      <dgm:prSet presAssocID="{81C169E7-40C5-42CB-A3AC-850BE9BFA34B}" presName="hierChild2" presStyleCnt="0"/>
      <dgm:spPr/>
    </dgm:pt>
  </dgm:ptLst>
  <dgm:cxnLst>
    <dgm:cxn modelId="{6001DF47-8CC1-7441-8EFB-8D7BC704F89A}" type="presOf" srcId="{5E63014E-CC44-46B6-870E-BA0A30C28AA2}" destId="{F369C954-FD51-7645-98B7-383905E05440}" srcOrd="0" destOrd="0" presId="urn:microsoft.com/office/officeart/2005/8/layout/hierarchy1"/>
    <dgm:cxn modelId="{A9506458-28DC-CC4A-9E44-60A259B447AA}" type="presOf" srcId="{91195D8D-9DE6-47D9-88DB-285E59A7DC28}" destId="{970C847F-78E9-0747-845B-D47C8200D35B}" srcOrd="0" destOrd="0" presId="urn:microsoft.com/office/officeart/2005/8/layout/hierarchy1"/>
    <dgm:cxn modelId="{AA7B7DA7-F3A1-9541-AB9B-60AFE1C2DF63}" type="presOf" srcId="{81C169E7-40C5-42CB-A3AC-850BE9BFA34B}" destId="{0E1F47D8-765C-1943-8D2D-1CBCD139B60F}" srcOrd="0" destOrd="0" presId="urn:microsoft.com/office/officeart/2005/8/layout/hierarchy1"/>
    <dgm:cxn modelId="{A09D4450-7932-455F-B61C-5603F5DB1572}" srcId="{91195D8D-9DE6-47D9-88DB-285E59A7DC28}" destId="{5E63014E-CC44-46B6-870E-BA0A30C28AA2}" srcOrd="0" destOrd="0" parTransId="{39FB1A2F-0CC8-446E-99C0-A5AB13861A2E}" sibTransId="{B5F8282A-3E99-4573-98CE-F664CE43BA7C}"/>
    <dgm:cxn modelId="{6798C2B8-CA6E-4AA6-B34A-1C4B5B1AE7BF}" srcId="{91195D8D-9DE6-47D9-88DB-285E59A7DC28}" destId="{81C169E7-40C5-42CB-A3AC-850BE9BFA34B}" srcOrd="1" destOrd="0" parTransId="{E9374782-0378-4F35-89FC-353C5EFFB3D5}" sibTransId="{C2CF7427-B4F7-4B44-846A-F4ED203202E2}"/>
    <dgm:cxn modelId="{C533F36D-98AF-0643-BA82-3E758C7C4F83}" type="presParOf" srcId="{970C847F-78E9-0747-845B-D47C8200D35B}" destId="{C8FFD384-BFDB-0A4F-9A9F-4C8A854A4997}" srcOrd="0" destOrd="0" presId="urn:microsoft.com/office/officeart/2005/8/layout/hierarchy1"/>
    <dgm:cxn modelId="{5DCB0F15-6264-E446-B943-44AA096D6C05}" type="presParOf" srcId="{C8FFD384-BFDB-0A4F-9A9F-4C8A854A4997}" destId="{A35D7A7D-A3FB-8E43-AA3E-B0DDF9A1A997}" srcOrd="0" destOrd="0" presId="urn:microsoft.com/office/officeart/2005/8/layout/hierarchy1"/>
    <dgm:cxn modelId="{76AF12F1-13B9-6441-ACA7-83C1AF92FD60}" type="presParOf" srcId="{A35D7A7D-A3FB-8E43-AA3E-B0DDF9A1A997}" destId="{76596B3F-47E8-4C4B-93E6-02E22E05CB91}" srcOrd="0" destOrd="0" presId="urn:microsoft.com/office/officeart/2005/8/layout/hierarchy1"/>
    <dgm:cxn modelId="{74B6B340-3634-2046-B6E6-7CEDDD4AAE10}" type="presParOf" srcId="{A35D7A7D-A3FB-8E43-AA3E-B0DDF9A1A997}" destId="{F369C954-FD51-7645-98B7-383905E05440}" srcOrd="1" destOrd="0" presId="urn:microsoft.com/office/officeart/2005/8/layout/hierarchy1"/>
    <dgm:cxn modelId="{2FEB12CC-71E6-5D44-BFA3-ABA548608E82}" type="presParOf" srcId="{C8FFD384-BFDB-0A4F-9A9F-4C8A854A4997}" destId="{33CBB181-4D85-E747-A350-92F77A104CC4}" srcOrd="1" destOrd="0" presId="urn:microsoft.com/office/officeart/2005/8/layout/hierarchy1"/>
    <dgm:cxn modelId="{E717D970-080D-F146-8975-C0B06178B688}" type="presParOf" srcId="{970C847F-78E9-0747-845B-D47C8200D35B}" destId="{40BDB734-3A1D-4F44-8698-5F5F3EE3A3CB}" srcOrd="1" destOrd="0" presId="urn:microsoft.com/office/officeart/2005/8/layout/hierarchy1"/>
    <dgm:cxn modelId="{4B60E05C-A9C0-CA47-9C58-E05B1335771D}" type="presParOf" srcId="{40BDB734-3A1D-4F44-8698-5F5F3EE3A3CB}" destId="{B7387762-CEFC-134D-A782-2B457B4E7388}" srcOrd="0" destOrd="0" presId="urn:microsoft.com/office/officeart/2005/8/layout/hierarchy1"/>
    <dgm:cxn modelId="{3F5BD796-DC25-C141-8E5C-4B4CFD0A3EED}" type="presParOf" srcId="{B7387762-CEFC-134D-A782-2B457B4E7388}" destId="{9151B072-11EA-374B-A3A2-D3917A13D6A6}" srcOrd="0" destOrd="0" presId="urn:microsoft.com/office/officeart/2005/8/layout/hierarchy1"/>
    <dgm:cxn modelId="{46CD1C53-FD44-3F46-8032-F621ED8AB8AF}" type="presParOf" srcId="{B7387762-CEFC-134D-A782-2B457B4E7388}" destId="{0E1F47D8-765C-1943-8D2D-1CBCD139B60F}" srcOrd="1" destOrd="0" presId="urn:microsoft.com/office/officeart/2005/8/layout/hierarchy1"/>
    <dgm:cxn modelId="{BB0D4847-00F8-AE46-B359-CB678C57E919}" type="presParOf" srcId="{40BDB734-3A1D-4F44-8698-5F5F3EE3A3CB}" destId="{D98B0CF8-B068-7142-B06D-DC7DD7D17ED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65C6557-72A9-4602-9CF9-0873824E25C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FB501CF-E5E6-49FA-B293-FB1BD322110B}">
      <dgm:prSet/>
      <dgm:spPr/>
      <dgm:t>
        <a:bodyPr/>
        <a:lstStyle/>
        <a:p>
          <a:r>
            <a:rPr lang="fr-FR"/>
            <a:t>La méta-analyse de Crawford et al. (2016) sur le massage thérapeutique à pression modérée et légère conclut que ce traitement est efficace face au non-traitement. </a:t>
          </a:r>
          <a:endParaRPr lang="en-US"/>
        </a:p>
      </dgm:t>
    </dgm:pt>
    <dgm:pt modelId="{C749F1DA-A466-4A25-982C-719CFA2FD36A}" type="parTrans" cxnId="{54E73300-4C82-4616-ADC7-3B84A3FE38FB}">
      <dgm:prSet/>
      <dgm:spPr/>
      <dgm:t>
        <a:bodyPr/>
        <a:lstStyle/>
        <a:p>
          <a:endParaRPr lang="en-US"/>
        </a:p>
      </dgm:t>
    </dgm:pt>
    <dgm:pt modelId="{C0E69F84-3567-4B05-89C9-45ADC815EA2D}" type="sibTrans" cxnId="{54E73300-4C82-4616-ADC7-3B84A3FE38FB}">
      <dgm:prSet/>
      <dgm:spPr/>
      <dgm:t>
        <a:bodyPr/>
        <a:lstStyle/>
        <a:p>
          <a:endParaRPr lang="en-US"/>
        </a:p>
      </dgm:t>
    </dgm:pt>
    <dgm:pt modelId="{93D0E67E-0479-4EC9-8ED8-1D27DD3A3D0E}">
      <dgm:prSet/>
      <dgm:spPr/>
      <dgm:t>
        <a:bodyPr/>
        <a:lstStyle/>
        <a:p>
          <a:r>
            <a:rPr lang="fr-FR"/>
            <a:t>Face au sham (faux traitement) les résultats présentés dans les articles de la méta-analyse ne sont pas suffisamment probants. </a:t>
          </a:r>
          <a:endParaRPr lang="en-US"/>
        </a:p>
      </dgm:t>
    </dgm:pt>
    <dgm:pt modelId="{C40DD2B9-2509-4060-B2BE-81AE8C2DE72B}" type="parTrans" cxnId="{22D97389-BFFA-4CEB-B820-B0E31C069154}">
      <dgm:prSet/>
      <dgm:spPr/>
      <dgm:t>
        <a:bodyPr/>
        <a:lstStyle/>
        <a:p>
          <a:endParaRPr lang="en-US"/>
        </a:p>
      </dgm:t>
    </dgm:pt>
    <dgm:pt modelId="{DECCA5BB-68A3-4C5D-9198-252DBF2C5CD7}" type="sibTrans" cxnId="{22D97389-BFFA-4CEB-B820-B0E31C069154}">
      <dgm:prSet/>
      <dgm:spPr/>
      <dgm:t>
        <a:bodyPr/>
        <a:lstStyle/>
        <a:p>
          <a:endParaRPr lang="en-US"/>
        </a:p>
      </dgm:t>
    </dgm:pt>
    <dgm:pt modelId="{8C3C6BEA-C633-49EF-A85D-DA8F97CA68FE}">
      <dgm:prSet/>
      <dgm:spPr/>
      <dgm:t>
        <a:bodyPr/>
        <a:lstStyle/>
        <a:p>
          <a:r>
            <a:rPr lang="fr-FR"/>
            <a:t>Dans cette méta-analyse qui a retenu 67 articles avec un niveau de preuve acceptable à élevé, les auteurs ont identifié certains manques dans les critères de validité (qui effectue les massages ? dans quels lieux ? dans quelles conditions ? le matériel utilisé ? etc.). </a:t>
          </a:r>
          <a:endParaRPr lang="en-US"/>
        </a:p>
      </dgm:t>
    </dgm:pt>
    <dgm:pt modelId="{BFA532F8-375B-4E92-A28C-1232C8D50A86}" type="parTrans" cxnId="{E3D23736-EB73-4E64-932C-491EDD0B7233}">
      <dgm:prSet/>
      <dgm:spPr/>
      <dgm:t>
        <a:bodyPr/>
        <a:lstStyle/>
        <a:p>
          <a:endParaRPr lang="en-US"/>
        </a:p>
      </dgm:t>
    </dgm:pt>
    <dgm:pt modelId="{48CC0BBE-21A4-48FA-898A-5F0BDED7B7EB}" type="sibTrans" cxnId="{E3D23736-EB73-4E64-932C-491EDD0B7233}">
      <dgm:prSet/>
      <dgm:spPr/>
      <dgm:t>
        <a:bodyPr/>
        <a:lstStyle/>
        <a:p>
          <a:endParaRPr lang="en-US"/>
        </a:p>
      </dgm:t>
    </dgm:pt>
    <dgm:pt modelId="{44107F4C-B9F3-D34C-81B0-731765CCE780}" type="pres">
      <dgm:prSet presAssocID="{765C6557-72A9-4602-9CF9-0873824E25C7}" presName="linear" presStyleCnt="0">
        <dgm:presLayoutVars>
          <dgm:animLvl val="lvl"/>
          <dgm:resizeHandles val="exact"/>
        </dgm:presLayoutVars>
      </dgm:prSet>
      <dgm:spPr/>
      <dgm:t>
        <a:bodyPr/>
        <a:lstStyle/>
        <a:p>
          <a:endParaRPr lang="fr-FR"/>
        </a:p>
      </dgm:t>
    </dgm:pt>
    <dgm:pt modelId="{6ED30CEE-752B-6C4A-BCE0-37905993CFB2}" type="pres">
      <dgm:prSet presAssocID="{EFB501CF-E5E6-49FA-B293-FB1BD322110B}" presName="parentText" presStyleLbl="node1" presStyleIdx="0" presStyleCnt="3">
        <dgm:presLayoutVars>
          <dgm:chMax val="0"/>
          <dgm:bulletEnabled val="1"/>
        </dgm:presLayoutVars>
      </dgm:prSet>
      <dgm:spPr/>
      <dgm:t>
        <a:bodyPr/>
        <a:lstStyle/>
        <a:p>
          <a:endParaRPr lang="fr-FR"/>
        </a:p>
      </dgm:t>
    </dgm:pt>
    <dgm:pt modelId="{FC10DC9C-B907-AA45-8E17-36631603B052}" type="pres">
      <dgm:prSet presAssocID="{C0E69F84-3567-4B05-89C9-45ADC815EA2D}" presName="spacer" presStyleCnt="0"/>
      <dgm:spPr/>
    </dgm:pt>
    <dgm:pt modelId="{C0EA53C8-945B-9243-B2EA-6FF8D98EEE3B}" type="pres">
      <dgm:prSet presAssocID="{93D0E67E-0479-4EC9-8ED8-1D27DD3A3D0E}" presName="parentText" presStyleLbl="node1" presStyleIdx="1" presStyleCnt="3">
        <dgm:presLayoutVars>
          <dgm:chMax val="0"/>
          <dgm:bulletEnabled val="1"/>
        </dgm:presLayoutVars>
      </dgm:prSet>
      <dgm:spPr/>
      <dgm:t>
        <a:bodyPr/>
        <a:lstStyle/>
        <a:p>
          <a:endParaRPr lang="fr-FR"/>
        </a:p>
      </dgm:t>
    </dgm:pt>
    <dgm:pt modelId="{72F98919-6D4C-FA48-9882-5C468C610CE1}" type="pres">
      <dgm:prSet presAssocID="{DECCA5BB-68A3-4C5D-9198-252DBF2C5CD7}" presName="spacer" presStyleCnt="0"/>
      <dgm:spPr/>
    </dgm:pt>
    <dgm:pt modelId="{3C20A0FD-F2E4-F748-AB00-6CFC2007B3B2}" type="pres">
      <dgm:prSet presAssocID="{8C3C6BEA-C633-49EF-A85D-DA8F97CA68FE}" presName="parentText" presStyleLbl="node1" presStyleIdx="2" presStyleCnt="3">
        <dgm:presLayoutVars>
          <dgm:chMax val="0"/>
          <dgm:bulletEnabled val="1"/>
        </dgm:presLayoutVars>
      </dgm:prSet>
      <dgm:spPr/>
      <dgm:t>
        <a:bodyPr/>
        <a:lstStyle/>
        <a:p>
          <a:endParaRPr lang="fr-FR"/>
        </a:p>
      </dgm:t>
    </dgm:pt>
  </dgm:ptLst>
  <dgm:cxnLst>
    <dgm:cxn modelId="{54E73300-4C82-4616-ADC7-3B84A3FE38FB}" srcId="{765C6557-72A9-4602-9CF9-0873824E25C7}" destId="{EFB501CF-E5E6-49FA-B293-FB1BD322110B}" srcOrd="0" destOrd="0" parTransId="{C749F1DA-A466-4A25-982C-719CFA2FD36A}" sibTransId="{C0E69F84-3567-4B05-89C9-45ADC815EA2D}"/>
    <dgm:cxn modelId="{22D97389-BFFA-4CEB-B820-B0E31C069154}" srcId="{765C6557-72A9-4602-9CF9-0873824E25C7}" destId="{93D0E67E-0479-4EC9-8ED8-1D27DD3A3D0E}" srcOrd="1" destOrd="0" parTransId="{C40DD2B9-2509-4060-B2BE-81AE8C2DE72B}" sibTransId="{DECCA5BB-68A3-4C5D-9198-252DBF2C5CD7}"/>
    <dgm:cxn modelId="{15E5303A-99F1-9A40-A777-A9C315FF3C38}" type="presOf" srcId="{93D0E67E-0479-4EC9-8ED8-1D27DD3A3D0E}" destId="{C0EA53C8-945B-9243-B2EA-6FF8D98EEE3B}" srcOrd="0" destOrd="0" presId="urn:microsoft.com/office/officeart/2005/8/layout/vList2"/>
    <dgm:cxn modelId="{A8394653-6FE6-E643-AEE2-D13D5871688B}" type="presOf" srcId="{EFB501CF-E5E6-49FA-B293-FB1BD322110B}" destId="{6ED30CEE-752B-6C4A-BCE0-37905993CFB2}" srcOrd="0" destOrd="0" presId="urn:microsoft.com/office/officeart/2005/8/layout/vList2"/>
    <dgm:cxn modelId="{DE4E4B80-B66C-A346-AAC6-43DF3775804A}" type="presOf" srcId="{765C6557-72A9-4602-9CF9-0873824E25C7}" destId="{44107F4C-B9F3-D34C-81B0-731765CCE780}" srcOrd="0" destOrd="0" presId="urn:microsoft.com/office/officeart/2005/8/layout/vList2"/>
    <dgm:cxn modelId="{56E48264-EA18-E644-A70A-7B39894049DE}" type="presOf" srcId="{8C3C6BEA-C633-49EF-A85D-DA8F97CA68FE}" destId="{3C20A0FD-F2E4-F748-AB00-6CFC2007B3B2}" srcOrd="0" destOrd="0" presId="urn:microsoft.com/office/officeart/2005/8/layout/vList2"/>
    <dgm:cxn modelId="{E3D23736-EB73-4E64-932C-491EDD0B7233}" srcId="{765C6557-72A9-4602-9CF9-0873824E25C7}" destId="{8C3C6BEA-C633-49EF-A85D-DA8F97CA68FE}" srcOrd="2" destOrd="0" parTransId="{BFA532F8-375B-4E92-A28C-1232C8D50A86}" sibTransId="{48CC0BBE-21A4-48FA-898A-5F0BDED7B7EB}"/>
    <dgm:cxn modelId="{FBD7F14F-14C3-244A-8F03-21EADBD2023B}" type="presParOf" srcId="{44107F4C-B9F3-D34C-81B0-731765CCE780}" destId="{6ED30CEE-752B-6C4A-BCE0-37905993CFB2}" srcOrd="0" destOrd="0" presId="urn:microsoft.com/office/officeart/2005/8/layout/vList2"/>
    <dgm:cxn modelId="{3E1BEDD7-855E-CB47-BD65-0B5282D6847C}" type="presParOf" srcId="{44107F4C-B9F3-D34C-81B0-731765CCE780}" destId="{FC10DC9C-B907-AA45-8E17-36631603B052}" srcOrd="1" destOrd="0" presId="urn:microsoft.com/office/officeart/2005/8/layout/vList2"/>
    <dgm:cxn modelId="{6AF3B83F-81DC-B143-8EB3-3B6544AE73E0}" type="presParOf" srcId="{44107F4C-B9F3-D34C-81B0-731765CCE780}" destId="{C0EA53C8-945B-9243-B2EA-6FF8D98EEE3B}" srcOrd="2" destOrd="0" presId="urn:microsoft.com/office/officeart/2005/8/layout/vList2"/>
    <dgm:cxn modelId="{0CE9AA7F-4A9D-D44F-A20C-BB14AD930AB6}" type="presParOf" srcId="{44107F4C-B9F3-D34C-81B0-731765CCE780}" destId="{72F98919-6D4C-FA48-9882-5C468C610CE1}" srcOrd="3" destOrd="0" presId="urn:microsoft.com/office/officeart/2005/8/layout/vList2"/>
    <dgm:cxn modelId="{D4BD5D20-45FE-844F-B98A-ACECEAFE213F}" type="presParOf" srcId="{44107F4C-B9F3-D34C-81B0-731765CCE780}" destId="{3C20A0FD-F2E4-F748-AB00-6CFC2007B3B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3AD0A81-D463-DE4B-B01D-860154DFD9F7}" type="doc">
      <dgm:prSet loTypeId="urn:microsoft.com/office/officeart/2005/8/layout/hProcess9" loCatId="process" qsTypeId="urn:microsoft.com/office/officeart/2005/8/quickstyle/simple1" qsCatId="simple" csTypeId="urn:microsoft.com/office/officeart/2005/8/colors/colorful5" csCatId="colorful"/>
      <dgm:spPr/>
      <dgm:t>
        <a:bodyPr/>
        <a:lstStyle/>
        <a:p>
          <a:endParaRPr lang="fr-FR"/>
        </a:p>
      </dgm:t>
    </dgm:pt>
    <dgm:pt modelId="{278D0A0A-D1EC-8046-A5E9-636AFF62EBFB}">
      <dgm:prSet/>
      <dgm:spPr/>
      <dgm:t>
        <a:bodyPr/>
        <a:lstStyle/>
        <a:p>
          <a:r>
            <a:rPr lang="fr-FR"/>
            <a:t>Le manque d’informations dans chaque article rend impossible la reproduction des études et donc la confirmation de leurs résultats.</a:t>
          </a:r>
        </a:p>
      </dgm:t>
    </dgm:pt>
    <dgm:pt modelId="{86D60D56-174F-4445-AAAB-76C7B1DA4ABA}" type="parTrans" cxnId="{AEE9936D-C0F0-CA49-9660-554AFBFD5B7B}">
      <dgm:prSet/>
      <dgm:spPr/>
      <dgm:t>
        <a:bodyPr/>
        <a:lstStyle/>
        <a:p>
          <a:endParaRPr lang="fr-FR"/>
        </a:p>
      </dgm:t>
    </dgm:pt>
    <dgm:pt modelId="{F37515DF-1D78-204B-A1DA-3FC04A762099}" type="sibTrans" cxnId="{AEE9936D-C0F0-CA49-9660-554AFBFD5B7B}">
      <dgm:prSet/>
      <dgm:spPr/>
      <dgm:t>
        <a:bodyPr/>
        <a:lstStyle/>
        <a:p>
          <a:endParaRPr lang="fr-FR"/>
        </a:p>
      </dgm:t>
    </dgm:pt>
    <dgm:pt modelId="{26A6117B-9658-C94A-8A9B-9134116A86C6}">
      <dgm:prSet/>
      <dgm:spPr/>
      <dgm:t>
        <a:bodyPr/>
        <a:lstStyle/>
        <a:p>
          <a:r>
            <a:rPr lang="fr-FR"/>
            <a:t>l’efficacité du traitement ne peut être démontrée de manière probante. </a:t>
          </a:r>
        </a:p>
      </dgm:t>
    </dgm:pt>
    <dgm:pt modelId="{3A7382DC-35A5-8D41-8C4F-0B540B005427}" type="parTrans" cxnId="{8F149AA5-B670-2241-8ED6-82F5CC905489}">
      <dgm:prSet/>
      <dgm:spPr/>
      <dgm:t>
        <a:bodyPr/>
        <a:lstStyle/>
        <a:p>
          <a:endParaRPr lang="fr-FR"/>
        </a:p>
      </dgm:t>
    </dgm:pt>
    <dgm:pt modelId="{8B89D693-8860-EB41-BEF1-DB2ACB7D1D02}" type="sibTrans" cxnId="{8F149AA5-B670-2241-8ED6-82F5CC905489}">
      <dgm:prSet/>
      <dgm:spPr/>
      <dgm:t>
        <a:bodyPr/>
        <a:lstStyle/>
        <a:p>
          <a:endParaRPr lang="fr-FR"/>
        </a:p>
      </dgm:t>
    </dgm:pt>
    <dgm:pt modelId="{059A901C-6EC0-6147-A07A-BDF1F3BF3DCB}">
      <dgm:prSet/>
      <dgm:spPr/>
      <dgm:t>
        <a:bodyPr/>
        <a:lstStyle/>
        <a:p>
          <a:r>
            <a:rPr lang="fr-FR"/>
            <a:t>De fait, la recommandation quant à l’emploi de la massothérapie comme traitement pour soulager les douleurs est favorable, mais les auteurs soulignent la nécessité d’études complémentaires. </a:t>
          </a:r>
        </a:p>
      </dgm:t>
    </dgm:pt>
    <dgm:pt modelId="{9B1DD1FF-F780-A143-9DE0-DD60C04AFAA7}" type="parTrans" cxnId="{A9AADE4B-C5BE-4C42-A056-2B899F1012BB}">
      <dgm:prSet/>
      <dgm:spPr/>
      <dgm:t>
        <a:bodyPr/>
        <a:lstStyle/>
        <a:p>
          <a:endParaRPr lang="fr-FR"/>
        </a:p>
      </dgm:t>
    </dgm:pt>
    <dgm:pt modelId="{15719523-0ADB-D045-AA38-F39CF61C2F0D}" type="sibTrans" cxnId="{A9AADE4B-C5BE-4C42-A056-2B899F1012BB}">
      <dgm:prSet/>
      <dgm:spPr/>
      <dgm:t>
        <a:bodyPr/>
        <a:lstStyle/>
        <a:p>
          <a:endParaRPr lang="fr-FR"/>
        </a:p>
      </dgm:t>
    </dgm:pt>
    <dgm:pt modelId="{8C8EE5DD-5EE5-ED4B-B29C-D0FC93B1A2FE}" type="pres">
      <dgm:prSet presAssocID="{A3AD0A81-D463-DE4B-B01D-860154DFD9F7}" presName="CompostProcess" presStyleCnt="0">
        <dgm:presLayoutVars>
          <dgm:dir/>
          <dgm:resizeHandles val="exact"/>
        </dgm:presLayoutVars>
      </dgm:prSet>
      <dgm:spPr/>
      <dgm:t>
        <a:bodyPr/>
        <a:lstStyle/>
        <a:p>
          <a:endParaRPr lang="fr-FR"/>
        </a:p>
      </dgm:t>
    </dgm:pt>
    <dgm:pt modelId="{C6252ED9-71F8-4541-9C94-4EDE4A9D0BFF}" type="pres">
      <dgm:prSet presAssocID="{A3AD0A81-D463-DE4B-B01D-860154DFD9F7}" presName="arrow" presStyleLbl="bgShp" presStyleIdx="0" presStyleCnt="1"/>
      <dgm:spPr/>
    </dgm:pt>
    <dgm:pt modelId="{90BF8512-4573-A44D-AC7C-6609FFF993EB}" type="pres">
      <dgm:prSet presAssocID="{A3AD0A81-D463-DE4B-B01D-860154DFD9F7}" presName="linearProcess" presStyleCnt="0"/>
      <dgm:spPr/>
    </dgm:pt>
    <dgm:pt modelId="{4EBF1DB4-195D-B14D-83C7-C1D257A4BEC8}" type="pres">
      <dgm:prSet presAssocID="{278D0A0A-D1EC-8046-A5E9-636AFF62EBFB}" presName="textNode" presStyleLbl="node1" presStyleIdx="0" presStyleCnt="3">
        <dgm:presLayoutVars>
          <dgm:bulletEnabled val="1"/>
        </dgm:presLayoutVars>
      </dgm:prSet>
      <dgm:spPr/>
      <dgm:t>
        <a:bodyPr/>
        <a:lstStyle/>
        <a:p>
          <a:endParaRPr lang="fr-FR"/>
        </a:p>
      </dgm:t>
    </dgm:pt>
    <dgm:pt modelId="{38456029-8247-5742-88C5-35D1D107391E}" type="pres">
      <dgm:prSet presAssocID="{F37515DF-1D78-204B-A1DA-3FC04A762099}" presName="sibTrans" presStyleCnt="0"/>
      <dgm:spPr/>
    </dgm:pt>
    <dgm:pt modelId="{20E37323-5D19-BA4E-BD3B-620A5668317F}" type="pres">
      <dgm:prSet presAssocID="{26A6117B-9658-C94A-8A9B-9134116A86C6}" presName="textNode" presStyleLbl="node1" presStyleIdx="1" presStyleCnt="3">
        <dgm:presLayoutVars>
          <dgm:bulletEnabled val="1"/>
        </dgm:presLayoutVars>
      </dgm:prSet>
      <dgm:spPr/>
      <dgm:t>
        <a:bodyPr/>
        <a:lstStyle/>
        <a:p>
          <a:endParaRPr lang="fr-FR"/>
        </a:p>
      </dgm:t>
    </dgm:pt>
    <dgm:pt modelId="{8679A0E2-C6ED-CF4F-94DC-2823B2E97EF6}" type="pres">
      <dgm:prSet presAssocID="{8B89D693-8860-EB41-BEF1-DB2ACB7D1D02}" presName="sibTrans" presStyleCnt="0"/>
      <dgm:spPr/>
    </dgm:pt>
    <dgm:pt modelId="{39EBE84A-1798-5A48-AE30-29C0F9EC12EF}" type="pres">
      <dgm:prSet presAssocID="{059A901C-6EC0-6147-A07A-BDF1F3BF3DCB}" presName="textNode" presStyleLbl="node1" presStyleIdx="2" presStyleCnt="3">
        <dgm:presLayoutVars>
          <dgm:bulletEnabled val="1"/>
        </dgm:presLayoutVars>
      </dgm:prSet>
      <dgm:spPr/>
      <dgm:t>
        <a:bodyPr/>
        <a:lstStyle/>
        <a:p>
          <a:endParaRPr lang="fr-FR"/>
        </a:p>
      </dgm:t>
    </dgm:pt>
  </dgm:ptLst>
  <dgm:cxnLst>
    <dgm:cxn modelId="{AEE9936D-C0F0-CA49-9660-554AFBFD5B7B}" srcId="{A3AD0A81-D463-DE4B-B01D-860154DFD9F7}" destId="{278D0A0A-D1EC-8046-A5E9-636AFF62EBFB}" srcOrd="0" destOrd="0" parTransId="{86D60D56-174F-4445-AAAB-76C7B1DA4ABA}" sibTransId="{F37515DF-1D78-204B-A1DA-3FC04A762099}"/>
    <dgm:cxn modelId="{E6F78C45-8785-9F46-A1A3-775B69BF2E7C}" type="presOf" srcId="{26A6117B-9658-C94A-8A9B-9134116A86C6}" destId="{20E37323-5D19-BA4E-BD3B-620A5668317F}" srcOrd="0" destOrd="0" presId="urn:microsoft.com/office/officeart/2005/8/layout/hProcess9"/>
    <dgm:cxn modelId="{A6F06FD9-C9E9-FE4B-8EFB-D153DC9E030B}" type="presOf" srcId="{A3AD0A81-D463-DE4B-B01D-860154DFD9F7}" destId="{8C8EE5DD-5EE5-ED4B-B29C-D0FC93B1A2FE}" srcOrd="0" destOrd="0" presId="urn:microsoft.com/office/officeart/2005/8/layout/hProcess9"/>
    <dgm:cxn modelId="{F4E2C93D-9F8F-714A-8F39-F684C2DFE8FC}" type="presOf" srcId="{278D0A0A-D1EC-8046-A5E9-636AFF62EBFB}" destId="{4EBF1DB4-195D-B14D-83C7-C1D257A4BEC8}" srcOrd="0" destOrd="0" presId="urn:microsoft.com/office/officeart/2005/8/layout/hProcess9"/>
    <dgm:cxn modelId="{0FFA6EE9-31E6-E745-8D2E-A46DAE88CB50}" type="presOf" srcId="{059A901C-6EC0-6147-A07A-BDF1F3BF3DCB}" destId="{39EBE84A-1798-5A48-AE30-29C0F9EC12EF}" srcOrd="0" destOrd="0" presId="urn:microsoft.com/office/officeart/2005/8/layout/hProcess9"/>
    <dgm:cxn modelId="{A9AADE4B-C5BE-4C42-A056-2B899F1012BB}" srcId="{A3AD0A81-D463-DE4B-B01D-860154DFD9F7}" destId="{059A901C-6EC0-6147-A07A-BDF1F3BF3DCB}" srcOrd="2" destOrd="0" parTransId="{9B1DD1FF-F780-A143-9DE0-DD60C04AFAA7}" sibTransId="{15719523-0ADB-D045-AA38-F39CF61C2F0D}"/>
    <dgm:cxn modelId="{8F149AA5-B670-2241-8ED6-82F5CC905489}" srcId="{A3AD0A81-D463-DE4B-B01D-860154DFD9F7}" destId="{26A6117B-9658-C94A-8A9B-9134116A86C6}" srcOrd="1" destOrd="0" parTransId="{3A7382DC-35A5-8D41-8C4F-0B540B005427}" sibTransId="{8B89D693-8860-EB41-BEF1-DB2ACB7D1D02}"/>
    <dgm:cxn modelId="{354E8BDE-094F-F74F-9CC1-6CD07AFF0C74}" type="presParOf" srcId="{8C8EE5DD-5EE5-ED4B-B29C-D0FC93B1A2FE}" destId="{C6252ED9-71F8-4541-9C94-4EDE4A9D0BFF}" srcOrd="0" destOrd="0" presId="urn:microsoft.com/office/officeart/2005/8/layout/hProcess9"/>
    <dgm:cxn modelId="{74383E54-50BD-3E4B-8B79-40542E33EF10}" type="presParOf" srcId="{8C8EE5DD-5EE5-ED4B-B29C-D0FC93B1A2FE}" destId="{90BF8512-4573-A44D-AC7C-6609FFF993EB}" srcOrd="1" destOrd="0" presId="urn:microsoft.com/office/officeart/2005/8/layout/hProcess9"/>
    <dgm:cxn modelId="{4A2B5076-000E-6C48-8D6E-619CF08E37ED}" type="presParOf" srcId="{90BF8512-4573-A44D-AC7C-6609FFF993EB}" destId="{4EBF1DB4-195D-B14D-83C7-C1D257A4BEC8}" srcOrd="0" destOrd="0" presId="urn:microsoft.com/office/officeart/2005/8/layout/hProcess9"/>
    <dgm:cxn modelId="{A21DFA25-15BA-4844-9E42-C43920057B85}" type="presParOf" srcId="{90BF8512-4573-A44D-AC7C-6609FFF993EB}" destId="{38456029-8247-5742-88C5-35D1D107391E}" srcOrd="1" destOrd="0" presId="urn:microsoft.com/office/officeart/2005/8/layout/hProcess9"/>
    <dgm:cxn modelId="{C05E8B0F-A927-5849-B4AE-1D620D45BE4D}" type="presParOf" srcId="{90BF8512-4573-A44D-AC7C-6609FFF993EB}" destId="{20E37323-5D19-BA4E-BD3B-620A5668317F}" srcOrd="2" destOrd="0" presId="urn:microsoft.com/office/officeart/2005/8/layout/hProcess9"/>
    <dgm:cxn modelId="{6A3621D8-94C4-D64F-A935-1EEB6EB9D16D}" type="presParOf" srcId="{90BF8512-4573-A44D-AC7C-6609FFF993EB}" destId="{8679A0E2-C6ED-CF4F-94DC-2823B2E97EF6}" srcOrd="3" destOrd="0" presId="urn:microsoft.com/office/officeart/2005/8/layout/hProcess9"/>
    <dgm:cxn modelId="{551E6DC3-4F5C-FE4E-BF5A-227C72587A77}" type="presParOf" srcId="{90BF8512-4573-A44D-AC7C-6609FFF993EB}" destId="{39EBE84A-1798-5A48-AE30-29C0F9EC12E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9BC0679-7394-BF46-899F-FC10607D86F9}"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fr-FR"/>
        </a:p>
      </dgm:t>
    </dgm:pt>
    <dgm:pt modelId="{3561AE67-36DF-8F4A-B96C-D20222D42754}">
      <dgm:prSet/>
      <dgm:spPr/>
      <dgm:t>
        <a:bodyPr/>
        <a:lstStyle/>
        <a:p>
          <a:r>
            <a:rPr lang="fr-FR" dirty="0"/>
            <a:t>A travers l’ensemble de ces </a:t>
          </a:r>
          <a:r>
            <a:rPr lang="fr-FR" dirty="0" err="1"/>
            <a:t>meta</a:t>
          </a:r>
          <a:r>
            <a:rPr lang="fr-FR" dirty="0"/>
            <a:t>-analyses et revues de la littérature, nous pouvons discuter des résultats de l’effet du massage sur les douleurs.</a:t>
          </a:r>
        </a:p>
      </dgm:t>
    </dgm:pt>
    <dgm:pt modelId="{77DFE1CE-CBF4-4747-867F-753A5CBA6018}" type="parTrans" cxnId="{ABE9F022-AB7B-A943-AC2B-22B6C657D657}">
      <dgm:prSet/>
      <dgm:spPr/>
      <dgm:t>
        <a:bodyPr/>
        <a:lstStyle/>
        <a:p>
          <a:endParaRPr lang="fr-FR"/>
        </a:p>
      </dgm:t>
    </dgm:pt>
    <dgm:pt modelId="{BA76F498-70FF-AA40-AF77-A1BB7D41B9A0}" type="sibTrans" cxnId="{ABE9F022-AB7B-A943-AC2B-22B6C657D657}">
      <dgm:prSet/>
      <dgm:spPr/>
      <dgm:t>
        <a:bodyPr/>
        <a:lstStyle/>
        <a:p>
          <a:endParaRPr lang="fr-FR"/>
        </a:p>
      </dgm:t>
    </dgm:pt>
    <dgm:pt modelId="{336665DA-FE7E-984D-951A-1806A1B272DF}">
      <dgm:prSet/>
      <dgm:spPr/>
      <dgm:t>
        <a:bodyPr/>
        <a:lstStyle/>
        <a:p>
          <a:r>
            <a:rPr lang="fr-FR" dirty="0"/>
            <a:t>Dans un premier temps, et c’est plutôt rassurant, le massage améliore les douleurs des patients comparativement à l’absence de traitement. </a:t>
          </a:r>
        </a:p>
      </dgm:t>
    </dgm:pt>
    <dgm:pt modelId="{3060489F-3252-0042-B56F-13DB269FFD56}" type="parTrans" cxnId="{AF89092C-51BE-1345-AE6A-E3C55B1E1835}">
      <dgm:prSet/>
      <dgm:spPr/>
      <dgm:t>
        <a:bodyPr/>
        <a:lstStyle/>
        <a:p>
          <a:endParaRPr lang="fr-FR"/>
        </a:p>
      </dgm:t>
    </dgm:pt>
    <dgm:pt modelId="{AFBFB56C-EFF3-1241-A0D8-5408C756AB7C}" type="sibTrans" cxnId="{AF89092C-51BE-1345-AE6A-E3C55B1E1835}">
      <dgm:prSet/>
      <dgm:spPr/>
      <dgm:t>
        <a:bodyPr/>
        <a:lstStyle/>
        <a:p>
          <a:endParaRPr lang="fr-FR"/>
        </a:p>
      </dgm:t>
    </dgm:pt>
    <dgm:pt modelId="{BC660E41-9ACC-B24F-BE90-F422B2C5F685}">
      <dgm:prSet/>
      <dgm:spPr/>
      <dgm:t>
        <a:bodyPr/>
        <a:lstStyle/>
        <a:p>
          <a:r>
            <a:rPr lang="fr-FR"/>
            <a:t>Nous pouvons retenir ensuite que le massage n’aurait pas d’effet supérieur aux autres techniques passives, même si au niveau cervical, la tendance serait inversée mais le niveau de preuve n’est que modéré.</a:t>
          </a:r>
        </a:p>
      </dgm:t>
    </dgm:pt>
    <dgm:pt modelId="{B0D77E8F-C2FC-9442-9A87-5B5FB5F6B665}" type="parTrans" cxnId="{C88BC9A1-E321-784D-A2D6-AEFB237FE50D}">
      <dgm:prSet/>
      <dgm:spPr/>
      <dgm:t>
        <a:bodyPr/>
        <a:lstStyle/>
        <a:p>
          <a:endParaRPr lang="fr-FR"/>
        </a:p>
      </dgm:t>
    </dgm:pt>
    <dgm:pt modelId="{C9FBD72A-E84B-BD43-B1C7-4CD54258015F}" type="sibTrans" cxnId="{C88BC9A1-E321-784D-A2D6-AEFB237FE50D}">
      <dgm:prSet/>
      <dgm:spPr/>
      <dgm:t>
        <a:bodyPr/>
        <a:lstStyle/>
        <a:p>
          <a:endParaRPr lang="fr-FR"/>
        </a:p>
      </dgm:t>
    </dgm:pt>
    <dgm:pt modelId="{B38EFEE8-C8CD-3646-995E-4D32E797DCD3}" type="pres">
      <dgm:prSet presAssocID="{A9BC0679-7394-BF46-899F-FC10607D86F9}" presName="hierChild1" presStyleCnt="0">
        <dgm:presLayoutVars>
          <dgm:chPref val="1"/>
          <dgm:dir/>
          <dgm:animOne val="branch"/>
          <dgm:animLvl val="lvl"/>
          <dgm:resizeHandles/>
        </dgm:presLayoutVars>
      </dgm:prSet>
      <dgm:spPr/>
      <dgm:t>
        <a:bodyPr/>
        <a:lstStyle/>
        <a:p>
          <a:endParaRPr lang="fr-FR"/>
        </a:p>
      </dgm:t>
    </dgm:pt>
    <dgm:pt modelId="{10BD8CC5-B43F-9344-8780-420242264074}" type="pres">
      <dgm:prSet presAssocID="{3561AE67-36DF-8F4A-B96C-D20222D42754}" presName="hierRoot1" presStyleCnt="0"/>
      <dgm:spPr/>
    </dgm:pt>
    <dgm:pt modelId="{D6682572-DC55-3443-9CAD-7270A53A4010}" type="pres">
      <dgm:prSet presAssocID="{3561AE67-36DF-8F4A-B96C-D20222D42754}" presName="composite" presStyleCnt="0"/>
      <dgm:spPr/>
    </dgm:pt>
    <dgm:pt modelId="{3DAE6E9E-143C-794A-A563-9A23AC57DAFE}" type="pres">
      <dgm:prSet presAssocID="{3561AE67-36DF-8F4A-B96C-D20222D42754}" presName="background" presStyleLbl="node0" presStyleIdx="0" presStyleCnt="3"/>
      <dgm:spPr/>
    </dgm:pt>
    <dgm:pt modelId="{B9760D16-2F3D-0442-9E5F-3DD0DEDBDBFF}" type="pres">
      <dgm:prSet presAssocID="{3561AE67-36DF-8F4A-B96C-D20222D42754}" presName="text" presStyleLbl="fgAcc0" presStyleIdx="0" presStyleCnt="3">
        <dgm:presLayoutVars>
          <dgm:chPref val="3"/>
        </dgm:presLayoutVars>
      </dgm:prSet>
      <dgm:spPr/>
      <dgm:t>
        <a:bodyPr/>
        <a:lstStyle/>
        <a:p>
          <a:endParaRPr lang="fr-FR"/>
        </a:p>
      </dgm:t>
    </dgm:pt>
    <dgm:pt modelId="{8AFD5AAD-9C15-C74A-9390-8003E844D7F5}" type="pres">
      <dgm:prSet presAssocID="{3561AE67-36DF-8F4A-B96C-D20222D42754}" presName="hierChild2" presStyleCnt="0"/>
      <dgm:spPr/>
    </dgm:pt>
    <dgm:pt modelId="{947AA412-1F71-4843-B43A-CEE592AA3A00}" type="pres">
      <dgm:prSet presAssocID="{336665DA-FE7E-984D-951A-1806A1B272DF}" presName="hierRoot1" presStyleCnt="0"/>
      <dgm:spPr/>
    </dgm:pt>
    <dgm:pt modelId="{347632E3-3A4D-D545-B661-8BFC11DF3EAD}" type="pres">
      <dgm:prSet presAssocID="{336665DA-FE7E-984D-951A-1806A1B272DF}" presName="composite" presStyleCnt="0"/>
      <dgm:spPr/>
    </dgm:pt>
    <dgm:pt modelId="{CDF4ACD7-CED7-6241-B441-A7FA615A57C4}" type="pres">
      <dgm:prSet presAssocID="{336665DA-FE7E-984D-951A-1806A1B272DF}" presName="background" presStyleLbl="node0" presStyleIdx="1" presStyleCnt="3"/>
      <dgm:spPr/>
    </dgm:pt>
    <dgm:pt modelId="{19D0DCC6-D923-D041-A970-16703D9817FF}" type="pres">
      <dgm:prSet presAssocID="{336665DA-FE7E-984D-951A-1806A1B272DF}" presName="text" presStyleLbl="fgAcc0" presStyleIdx="1" presStyleCnt="3">
        <dgm:presLayoutVars>
          <dgm:chPref val="3"/>
        </dgm:presLayoutVars>
      </dgm:prSet>
      <dgm:spPr/>
      <dgm:t>
        <a:bodyPr/>
        <a:lstStyle/>
        <a:p>
          <a:endParaRPr lang="fr-FR"/>
        </a:p>
      </dgm:t>
    </dgm:pt>
    <dgm:pt modelId="{53219898-C12B-4548-9312-B9EB9DE82C8C}" type="pres">
      <dgm:prSet presAssocID="{336665DA-FE7E-984D-951A-1806A1B272DF}" presName="hierChild2" presStyleCnt="0"/>
      <dgm:spPr/>
    </dgm:pt>
    <dgm:pt modelId="{6830C95D-C927-F841-BEEF-6A7EC82C8A0A}" type="pres">
      <dgm:prSet presAssocID="{BC660E41-9ACC-B24F-BE90-F422B2C5F685}" presName="hierRoot1" presStyleCnt="0"/>
      <dgm:spPr/>
    </dgm:pt>
    <dgm:pt modelId="{C52729DB-9841-164A-B479-6E37D8A3F9BB}" type="pres">
      <dgm:prSet presAssocID="{BC660E41-9ACC-B24F-BE90-F422B2C5F685}" presName="composite" presStyleCnt="0"/>
      <dgm:spPr/>
    </dgm:pt>
    <dgm:pt modelId="{EDAADECF-65D9-ED43-A3F0-4B140CB0DCB0}" type="pres">
      <dgm:prSet presAssocID="{BC660E41-9ACC-B24F-BE90-F422B2C5F685}" presName="background" presStyleLbl="node0" presStyleIdx="2" presStyleCnt="3"/>
      <dgm:spPr/>
    </dgm:pt>
    <dgm:pt modelId="{5063893E-6506-724D-B760-2FAD0032A44E}" type="pres">
      <dgm:prSet presAssocID="{BC660E41-9ACC-B24F-BE90-F422B2C5F685}" presName="text" presStyleLbl="fgAcc0" presStyleIdx="2" presStyleCnt="3">
        <dgm:presLayoutVars>
          <dgm:chPref val="3"/>
        </dgm:presLayoutVars>
      </dgm:prSet>
      <dgm:spPr/>
      <dgm:t>
        <a:bodyPr/>
        <a:lstStyle/>
        <a:p>
          <a:endParaRPr lang="fr-FR"/>
        </a:p>
      </dgm:t>
    </dgm:pt>
    <dgm:pt modelId="{B97CF962-14B5-344A-9241-810C9C57C4D3}" type="pres">
      <dgm:prSet presAssocID="{BC660E41-9ACC-B24F-BE90-F422B2C5F685}" presName="hierChild2" presStyleCnt="0"/>
      <dgm:spPr/>
    </dgm:pt>
  </dgm:ptLst>
  <dgm:cxnLst>
    <dgm:cxn modelId="{58FDA210-4730-0747-A9FD-AF172E1CB852}" type="presOf" srcId="{BC660E41-9ACC-B24F-BE90-F422B2C5F685}" destId="{5063893E-6506-724D-B760-2FAD0032A44E}" srcOrd="0" destOrd="0" presId="urn:microsoft.com/office/officeart/2005/8/layout/hierarchy1"/>
    <dgm:cxn modelId="{C88BC9A1-E321-784D-A2D6-AEFB237FE50D}" srcId="{A9BC0679-7394-BF46-899F-FC10607D86F9}" destId="{BC660E41-9ACC-B24F-BE90-F422B2C5F685}" srcOrd="2" destOrd="0" parTransId="{B0D77E8F-C2FC-9442-9A87-5B5FB5F6B665}" sibTransId="{C9FBD72A-E84B-BD43-B1C7-4CD54258015F}"/>
    <dgm:cxn modelId="{8ECA3DCE-F0AC-E64A-8E98-02FCBAA183DE}" type="presOf" srcId="{336665DA-FE7E-984D-951A-1806A1B272DF}" destId="{19D0DCC6-D923-D041-A970-16703D9817FF}" srcOrd="0" destOrd="0" presId="urn:microsoft.com/office/officeart/2005/8/layout/hierarchy1"/>
    <dgm:cxn modelId="{ABE9F022-AB7B-A943-AC2B-22B6C657D657}" srcId="{A9BC0679-7394-BF46-899F-FC10607D86F9}" destId="{3561AE67-36DF-8F4A-B96C-D20222D42754}" srcOrd="0" destOrd="0" parTransId="{77DFE1CE-CBF4-4747-867F-753A5CBA6018}" sibTransId="{BA76F498-70FF-AA40-AF77-A1BB7D41B9A0}"/>
    <dgm:cxn modelId="{AF89092C-51BE-1345-AE6A-E3C55B1E1835}" srcId="{A9BC0679-7394-BF46-899F-FC10607D86F9}" destId="{336665DA-FE7E-984D-951A-1806A1B272DF}" srcOrd="1" destOrd="0" parTransId="{3060489F-3252-0042-B56F-13DB269FFD56}" sibTransId="{AFBFB56C-EFF3-1241-A0D8-5408C756AB7C}"/>
    <dgm:cxn modelId="{D42C1AE7-9733-9445-967A-F484548B78E5}" type="presOf" srcId="{A9BC0679-7394-BF46-899F-FC10607D86F9}" destId="{B38EFEE8-C8CD-3646-995E-4D32E797DCD3}" srcOrd="0" destOrd="0" presId="urn:microsoft.com/office/officeart/2005/8/layout/hierarchy1"/>
    <dgm:cxn modelId="{38FFBA8A-60E8-454F-9694-A58EDD470BBF}" type="presOf" srcId="{3561AE67-36DF-8F4A-B96C-D20222D42754}" destId="{B9760D16-2F3D-0442-9E5F-3DD0DEDBDBFF}" srcOrd="0" destOrd="0" presId="urn:microsoft.com/office/officeart/2005/8/layout/hierarchy1"/>
    <dgm:cxn modelId="{DA1F19DE-B1BA-8445-83AA-70136CFF64D1}" type="presParOf" srcId="{B38EFEE8-C8CD-3646-995E-4D32E797DCD3}" destId="{10BD8CC5-B43F-9344-8780-420242264074}" srcOrd="0" destOrd="0" presId="urn:microsoft.com/office/officeart/2005/8/layout/hierarchy1"/>
    <dgm:cxn modelId="{EB3B0A0F-D734-944E-A104-F699018D6F63}" type="presParOf" srcId="{10BD8CC5-B43F-9344-8780-420242264074}" destId="{D6682572-DC55-3443-9CAD-7270A53A4010}" srcOrd="0" destOrd="0" presId="urn:microsoft.com/office/officeart/2005/8/layout/hierarchy1"/>
    <dgm:cxn modelId="{77E1C8E1-4646-FF43-9730-FF8FB52F95F8}" type="presParOf" srcId="{D6682572-DC55-3443-9CAD-7270A53A4010}" destId="{3DAE6E9E-143C-794A-A563-9A23AC57DAFE}" srcOrd="0" destOrd="0" presId="urn:microsoft.com/office/officeart/2005/8/layout/hierarchy1"/>
    <dgm:cxn modelId="{9E169433-907E-EB47-AE68-191F41D72D75}" type="presParOf" srcId="{D6682572-DC55-3443-9CAD-7270A53A4010}" destId="{B9760D16-2F3D-0442-9E5F-3DD0DEDBDBFF}" srcOrd="1" destOrd="0" presId="urn:microsoft.com/office/officeart/2005/8/layout/hierarchy1"/>
    <dgm:cxn modelId="{55AA63C4-452A-E247-943C-7F6DEDA5D495}" type="presParOf" srcId="{10BD8CC5-B43F-9344-8780-420242264074}" destId="{8AFD5AAD-9C15-C74A-9390-8003E844D7F5}" srcOrd="1" destOrd="0" presId="urn:microsoft.com/office/officeart/2005/8/layout/hierarchy1"/>
    <dgm:cxn modelId="{7E63182B-FC00-454F-B78D-996C0131FCFA}" type="presParOf" srcId="{B38EFEE8-C8CD-3646-995E-4D32E797DCD3}" destId="{947AA412-1F71-4843-B43A-CEE592AA3A00}" srcOrd="1" destOrd="0" presId="urn:microsoft.com/office/officeart/2005/8/layout/hierarchy1"/>
    <dgm:cxn modelId="{B975516B-FB00-2C42-93CD-13ADD97C9499}" type="presParOf" srcId="{947AA412-1F71-4843-B43A-CEE592AA3A00}" destId="{347632E3-3A4D-D545-B661-8BFC11DF3EAD}" srcOrd="0" destOrd="0" presId="urn:microsoft.com/office/officeart/2005/8/layout/hierarchy1"/>
    <dgm:cxn modelId="{0A90BC9A-6AA7-5649-BC39-A683CFD2752F}" type="presParOf" srcId="{347632E3-3A4D-D545-B661-8BFC11DF3EAD}" destId="{CDF4ACD7-CED7-6241-B441-A7FA615A57C4}" srcOrd="0" destOrd="0" presId="urn:microsoft.com/office/officeart/2005/8/layout/hierarchy1"/>
    <dgm:cxn modelId="{E24170C9-0805-BD47-8F1B-A9F6388F4E21}" type="presParOf" srcId="{347632E3-3A4D-D545-B661-8BFC11DF3EAD}" destId="{19D0DCC6-D923-D041-A970-16703D9817FF}" srcOrd="1" destOrd="0" presId="urn:microsoft.com/office/officeart/2005/8/layout/hierarchy1"/>
    <dgm:cxn modelId="{9D89A2B0-CCDF-A24D-877A-57A8DF792B52}" type="presParOf" srcId="{947AA412-1F71-4843-B43A-CEE592AA3A00}" destId="{53219898-C12B-4548-9312-B9EB9DE82C8C}" srcOrd="1" destOrd="0" presId="urn:microsoft.com/office/officeart/2005/8/layout/hierarchy1"/>
    <dgm:cxn modelId="{64148892-BCE9-324C-BD12-5E719CD1E3AB}" type="presParOf" srcId="{B38EFEE8-C8CD-3646-995E-4D32E797DCD3}" destId="{6830C95D-C927-F841-BEEF-6A7EC82C8A0A}" srcOrd="2" destOrd="0" presId="urn:microsoft.com/office/officeart/2005/8/layout/hierarchy1"/>
    <dgm:cxn modelId="{B5B8F738-48F4-CD48-9A3D-BB97186086A5}" type="presParOf" srcId="{6830C95D-C927-F841-BEEF-6A7EC82C8A0A}" destId="{C52729DB-9841-164A-B479-6E37D8A3F9BB}" srcOrd="0" destOrd="0" presId="urn:microsoft.com/office/officeart/2005/8/layout/hierarchy1"/>
    <dgm:cxn modelId="{2ACB12E0-BE2F-4B45-BF50-E13AADE20A00}" type="presParOf" srcId="{C52729DB-9841-164A-B479-6E37D8A3F9BB}" destId="{EDAADECF-65D9-ED43-A3F0-4B140CB0DCB0}" srcOrd="0" destOrd="0" presId="urn:microsoft.com/office/officeart/2005/8/layout/hierarchy1"/>
    <dgm:cxn modelId="{E0F89B9D-69A0-6A4A-B1CC-F85D864BFE86}" type="presParOf" srcId="{C52729DB-9841-164A-B479-6E37D8A3F9BB}" destId="{5063893E-6506-724D-B760-2FAD0032A44E}" srcOrd="1" destOrd="0" presId="urn:microsoft.com/office/officeart/2005/8/layout/hierarchy1"/>
    <dgm:cxn modelId="{E0B8BF3E-F208-8F42-A6C7-B9DAEB4DCFD2}" type="presParOf" srcId="{6830C95D-C927-F841-BEEF-6A7EC82C8A0A}" destId="{B97CF962-14B5-344A-9241-810C9C57C4D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8BF2745-8BD5-44B0-857E-01EF53B60F22}"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US"/>
        </a:p>
      </dgm:t>
    </dgm:pt>
    <dgm:pt modelId="{A25D09C5-2E6A-4C51-B561-024ABEEC1C68}">
      <dgm:prSet/>
      <dgm:spPr/>
      <dgm:t>
        <a:bodyPr/>
        <a:lstStyle/>
        <a:p>
          <a:r>
            <a:rPr lang="fr-FR" dirty="0"/>
            <a:t>Comparativement au travail actif, le massage ne semble pas apporter de résultats supplémentaires tant sur la lombalgie chronique que sur les épicondylites. </a:t>
          </a:r>
          <a:endParaRPr lang="en-US" dirty="0"/>
        </a:p>
      </dgm:t>
    </dgm:pt>
    <dgm:pt modelId="{0D592BB3-7AB1-4FC3-89E4-2972B8D5A449}" type="parTrans" cxnId="{43EB402E-1CD7-4853-96F9-DF99556A8219}">
      <dgm:prSet/>
      <dgm:spPr/>
      <dgm:t>
        <a:bodyPr/>
        <a:lstStyle/>
        <a:p>
          <a:endParaRPr lang="en-US"/>
        </a:p>
      </dgm:t>
    </dgm:pt>
    <dgm:pt modelId="{251A888D-616C-4D04-BCCE-C89C00D0B0E5}" type="sibTrans" cxnId="{43EB402E-1CD7-4853-96F9-DF99556A8219}">
      <dgm:prSet/>
      <dgm:spPr/>
      <dgm:t>
        <a:bodyPr/>
        <a:lstStyle/>
        <a:p>
          <a:endParaRPr lang="en-US"/>
        </a:p>
      </dgm:t>
    </dgm:pt>
    <dgm:pt modelId="{D69EBF68-5E95-4B6B-8517-4398A1F1CAA0}">
      <dgm:prSet/>
      <dgm:spPr/>
      <dgm:t>
        <a:bodyPr/>
        <a:lstStyle/>
        <a:p>
          <a:r>
            <a:rPr lang="fr-FR"/>
            <a:t>Sur cette dernière pathologie, le MTP ne paraît pas plus efficace que les techniques actives pour améliorer la douleur des patients.</a:t>
          </a:r>
          <a:endParaRPr lang="en-US"/>
        </a:p>
      </dgm:t>
    </dgm:pt>
    <dgm:pt modelId="{6F97BC27-CFFB-4BA6-926C-F860A4E3819A}" type="parTrans" cxnId="{2B073D33-1BB6-49B3-9F95-9EE08004AA56}">
      <dgm:prSet/>
      <dgm:spPr/>
      <dgm:t>
        <a:bodyPr/>
        <a:lstStyle/>
        <a:p>
          <a:endParaRPr lang="en-US"/>
        </a:p>
      </dgm:t>
    </dgm:pt>
    <dgm:pt modelId="{C1E6A87D-89DD-4DD9-91A0-FC83E9D6DB37}" type="sibTrans" cxnId="{2B073D33-1BB6-49B3-9F95-9EE08004AA56}">
      <dgm:prSet/>
      <dgm:spPr/>
      <dgm:t>
        <a:bodyPr/>
        <a:lstStyle/>
        <a:p>
          <a:endParaRPr lang="en-US"/>
        </a:p>
      </dgm:t>
    </dgm:pt>
    <dgm:pt modelId="{644478B0-CB33-453A-B34F-5522E1D25F7E}">
      <dgm:prSet/>
      <dgm:spPr/>
      <dgm:t>
        <a:bodyPr/>
        <a:lstStyle/>
        <a:p>
          <a:r>
            <a:rPr lang="fr-FR"/>
            <a:t>Nous pouvons noter tout de même que l’on peut retrouver certaines améliorations à court terme sur la lombalgie chronique non-spécifique. </a:t>
          </a:r>
          <a:endParaRPr lang="en-US"/>
        </a:p>
      </dgm:t>
    </dgm:pt>
    <dgm:pt modelId="{EB3FED3F-0FD3-479E-A2AA-53E7BC475D70}" type="parTrans" cxnId="{D0438BB5-34F4-4A22-94E5-A6F2A7400B49}">
      <dgm:prSet/>
      <dgm:spPr/>
      <dgm:t>
        <a:bodyPr/>
        <a:lstStyle/>
        <a:p>
          <a:endParaRPr lang="en-US"/>
        </a:p>
      </dgm:t>
    </dgm:pt>
    <dgm:pt modelId="{5FEF165B-152C-48A4-BF4E-76B0AC4E1B4A}" type="sibTrans" cxnId="{D0438BB5-34F4-4A22-94E5-A6F2A7400B49}">
      <dgm:prSet/>
      <dgm:spPr/>
      <dgm:t>
        <a:bodyPr/>
        <a:lstStyle/>
        <a:p>
          <a:endParaRPr lang="en-US"/>
        </a:p>
      </dgm:t>
    </dgm:pt>
    <dgm:pt modelId="{B2B211BB-2071-6E4D-8406-67FFFBFD00F1}" type="pres">
      <dgm:prSet presAssocID="{B8BF2745-8BD5-44B0-857E-01EF53B60F22}" presName="linear" presStyleCnt="0">
        <dgm:presLayoutVars>
          <dgm:animLvl val="lvl"/>
          <dgm:resizeHandles val="exact"/>
        </dgm:presLayoutVars>
      </dgm:prSet>
      <dgm:spPr/>
      <dgm:t>
        <a:bodyPr/>
        <a:lstStyle/>
        <a:p>
          <a:endParaRPr lang="fr-FR"/>
        </a:p>
      </dgm:t>
    </dgm:pt>
    <dgm:pt modelId="{10FF59B5-7871-FA49-A4BC-D7048E52ABFF}" type="pres">
      <dgm:prSet presAssocID="{A25D09C5-2E6A-4C51-B561-024ABEEC1C68}" presName="parentText" presStyleLbl="node1" presStyleIdx="0" presStyleCnt="3" custLinFactNeighborX="-50284" custLinFactNeighborY="-5512">
        <dgm:presLayoutVars>
          <dgm:chMax val="0"/>
          <dgm:bulletEnabled val="1"/>
        </dgm:presLayoutVars>
      </dgm:prSet>
      <dgm:spPr/>
      <dgm:t>
        <a:bodyPr/>
        <a:lstStyle/>
        <a:p>
          <a:endParaRPr lang="fr-FR"/>
        </a:p>
      </dgm:t>
    </dgm:pt>
    <dgm:pt modelId="{F460F03E-4EF0-9547-BEBA-11FF1FC0B7EC}" type="pres">
      <dgm:prSet presAssocID="{251A888D-616C-4D04-BCCE-C89C00D0B0E5}" presName="spacer" presStyleCnt="0"/>
      <dgm:spPr/>
    </dgm:pt>
    <dgm:pt modelId="{049EE21E-7FC3-804A-869E-A9543CD4D49B}" type="pres">
      <dgm:prSet presAssocID="{D69EBF68-5E95-4B6B-8517-4398A1F1CAA0}" presName="parentText" presStyleLbl="node1" presStyleIdx="1" presStyleCnt="3">
        <dgm:presLayoutVars>
          <dgm:chMax val="0"/>
          <dgm:bulletEnabled val="1"/>
        </dgm:presLayoutVars>
      </dgm:prSet>
      <dgm:spPr/>
      <dgm:t>
        <a:bodyPr/>
        <a:lstStyle/>
        <a:p>
          <a:endParaRPr lang="fr-FR"/>
        </a:p>
      </dgm:t>
    </dgm:pt>
    <dgm:pt modelId="{8AA8C8F0-7742-B246-A831-4FCDFD3A5E20}" type="pres">
      <dgm:prSet presAssocID="{C1E6A87D-89DD-4DD9-91A0-FC83E9D6DB37}" presName="spacer" presStyleCnt="0"/>
      <dgm:spPr/>
    </dgm:pt>
    <dgm:pt modelId="{3BCAC7E0-DB1C-D146-AC02-4630BCA1A099}" type="pres">
      <dgm:prSet presAssocID="{644478B0-CB33-453A-B34F-5522E1D25F7E}" presName="parentText" presStyleLbl="node1" presStyleIdx="2" presStyleCnt="3">
        <dgm:presLayoutVars>
          <dgm:chMax val="0"/>
          <dgm:bulletEnabled val="1"/>
        </dgm:presLayoutVars>
      </dgm:prSet>
      <dgm:spPr/>
      <dgm:t>
        <a:bodyPr/>
        <a:lstStyle/>
        <a:p>
          <a:endParaRPr lang="fr-FR"/>
        </a:p>
      </dgm:t>
    </dgm:pt>
  </dgm:ptLst>
  <dgm:cxnLst>
    <dgm:cxn modelId="{2B073D33-1BB6-49B3-9F95-9EE08004AA56}" srcId="{B8BF2745-8BD5-44B0-857E-01EF53B60F22}" destId="{D69EBF68-5E95-4B6B-8517-4398A1F1CAA0}" srcOrd="1" destOrd="0" parTransId="{6F97BC27-CFFB-4BA6-926C-F860A4E3819A}" sibTransId="{C1E6A87D-89DD-4DD9-91A0-FC83E9D6DB37}"/>
    <dgm:cxn modelId="{4880BA91-D6F6-C641-83FD-6A3F6DD000F9}" type="presOf" srcId="{B8BF2745-8BD5-44B0-857E-01EF53B60F22}" destId="{B2B211BB-2071-6E4D-8406-67FFFBFD00F1}" srcOrd="0" destOrd="0" presId="urn:microsoft.com/office/officeart/2005/8/layout/vList2"/>
    <dgm:cxn modelId="{D0438BB5-34F4-4A22-94E5-A6F2A7400B49}" srcId="{B8BF2745-8BD5-44B0-857E-01EF53B60F22}" destId="{644478B0-CB33-453A-B34F-5522E1D25F7E}" srcOrd="2" destOrd="0" parTransId="{EB3FED3F-0FD3-479E-A2AA-53E7BC475D70}" sibTransId="{5FEF165B-152C-48A4-BF4E-76B0AC4E1B4A}"/>
    <dgm:cxn modelId="{21E12A3F-7BE6-3E43-B85D-5FD01CEA1E5A}" type="presOf" srcId="{D69EBF68-5E95-4B6B-8517-4398A1F1CAA0}" destId="{049EE21E-7FC3-804A-869E-A9543CD4D49B}" srcOrd="0" destOrd="0" presId="urn:microsoft.com/office/officeart/2005/8/layout/vList2"/>
    <dgm:cxn modelId="{3F3A5345-551E-5D4F-95E8-7F8DECF1B8BA}" type="presOf" srcId="{A25D09C5-2E6A-4C51-B561-024ABEEC1C68}" destId="{10FF59B5-7871-FA49-A4BC-D7048E52ABFF}" srcOrd="0" destOrd="0" presId="urn:microsoft.com/office/officeart/2005/8/layout/vList2"/>
    <dgm:cxn modelId="{3E21F96A-A052-1F41-9712-53A16CA5365A}" type="presOf" srcId="{644478B0-CB33-453A-B34F-5522E1D25F7E}" destId="{3BCAC7E0-DB1C-D146-AC02-4630BCA1A099}" srcOrd="0" destOrd="0" presId="urn:microsoft.com/office/officeart/2005/8/layout/vList2"/>
    <dgm:cxn modelId="{43EB402E-1CD7-4853-96F9-DF99556A8219}" srcId="{B8BF2745-8BD5-44B0-857E-01EF53B60F22}" destId="{A25D09C5-2E6A-4C51-B561-024ABEEC1C68}" srcOrd="0" destOrd="0" parTransId="{0D592BB3-7AB1-4FC3-89E4-2972B8D5A449}" sibTransId="{251A888D-616C-4D04-BCCE-C89C00D0B0E5}"/>
    <dgm:cxn modelId="{65D049CD-509F-F241-A177-8D6DF546965A}" type="presParOf" srcId="{B2B211BB-2071-6E4D-8406-67FFFBFD00F1}" destId="{10FF59B5-7871-FA49-A4BC-D7048E52ABFF}" srcOrd="0" destOrd="0" presId="urn:microsoft.com/office/officeart/2005/8/layout/vList2"/>
    <dgm:cxn modelId="{FAE67192-FF9D-CC4A-8A55-67CDE38CF843}" type="presParOf" srcId="{B2B211BB-2071-6E4D-8406-67FFFBFD00F1}" destId="{F460F03E-4EF0-9547-BEBA-11FF1FC0B7EC}" srcOrd="1" destOrd="0" presId="urn:microsoft.com/office/officeart/2005/8/layout/vList2"/>
    <dgm:cxn modelId="{6C0578EA-9129-614E-A826-34E7220D71BF}" type="presParOf" srcId="{B2B211BB-2071-6E4D-8406-67FFFBFD00F1}" destId="{049EE21E-7FC3-804A-869E-A9543CD4D49B}" srcOrd="2" destOrd="0" presId="urn:microsoft.com/office/officeart/2005/8/layout/vList2"/>
    <dgm:cxn modelId="{41C898B4-191F-EB40-B3AF-029E63159A35}" type="presParOf" srcId="{B2B211BB-2071-6E4D-8406-67FFFBFD00F1}" destId="{8AA8C8F0-7742-B246-A831-4FCDFD3A5E20}" srcOrd="3" destOrd="0" presId="urn:microsoft.com/office/officeart/2005/8/layout/vList2"/>
    <dgm:cxn modelId="{AB13CE88-598E-8A46-AFCB-94981E4F411F}" type="presParOf" srcId="{B2B211BB-2071-6E4D-8406-67FFFBFD00F1}" destId="{3BCAC7E0-DB1C-D146-AC02-4630BCA1A09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CBCA73-10E2-4E15-92F1-C21EEF85D3F1}"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4FDAC66A-87C8-445B-986B-EA5379B575E5}">
      <dgm:prSet/>
      <dgm:spPr/>
      <dgm:t>
        <a:bodyPr/>
        <a:lstStyle/>
        <a:p>
          <a:r>
            <a:rPr lang="fr-FR"/>
            <a:t>il existe de nombreuses techniques dont on privilégiera l’utilisation en fonction de la pathologie du patient, des bénéfices que l’on cherche à obtenir et de la région massée (Dufour et al., 2016). </a:t>
          </a:r>
          <a:endParaRPr lang="en-US"/>
        </a:p>
      </dgm:t>
    </dgm:pt>
    <dgm:pt modelId="{031F7A19-A226-4123-9285-E7B058691BAC}" type="parTrans" cxnId="{40FA7FE1-C184-443D-B521-ED1D96D07C2F}">
      <dgm:prSet/>
      <dgm:spPr/>
      <dgm:t>
        <a:bodyPr/>
        <a:lstStyle/>
        <a:p>
          <a:endParaRPr lang="en-US"/>
        </a:p>
      </dgm:t>
    </dgm:pt>
    <dgm:pt modelId="{3A2616CE-349D-4DF6-8E40-EEDD8AC13583}" type="sibTrans" cxnId="{40FA7FE1-C184-443D-B521-ED1D96D07C2F}">
      <dgm:prSet/>
      <dgm:spPr/>
      <dgm:t>
        <a:bodyPr/>
        <a:lstStyle/>
        <a:p>
          <a:endParaRPr lang="en-US"/>
        </a:p>
      </dgm:t>
    </dgm:pt>
    <dgm:pt modelId="{643442BF-90A6-46B9-8C1B-724E7CEC5D82}">
      <dgm:prSet/>
      <dgm:spPr/>
      <dgm:t>
        <a:bodyPr/>
        <a:lstStyle/>
        <a:p>
          <a:r>
            <a:rPr lang="fr-FR"/>
            <a:t>Parmi les bénéfices notables des massages thérapeutiques ayant déjà fait l’objet d’études scientifiques, on relève des effets: (Dufour et al., 2016). </a:t>
          </a:r>
          <a:endParaRPr lang="en-US"/>
        </a:p>
      </dgm:t>
    </dgm:pt>
    <dgm:pt modelId="{43A47C30-4AD1-4AD4-8A46-72E6CDDA0D1C}" type="parTrans" cxnId="{45AA6F93-A594-48F6-B493-A5C2EB85C584}">
      <dgm:prSet/>
      <dgm:spPr/>
      <dgm:t>
        <a:bodyPr/>
        <a:lstStyle/>
        <a:p>
          <a:endParaRPr lang="en-US"/>
        </a:p>
      </dgm:t>
    </dgm:pt>
    <dgm:pt modelId="{2BB3D83B-1F8A-4F8C-AA5A-0B8A128D74F9}" type="sibTrans" cxnId="{45AA6F93-A594-48F6-B493-A5C2EB85C584}">
      <dgm:prSet/>
      <dgm:spPr/>
      <dgm:t>
        <a:bodyPr/>
        <a:lstStyle/>
        <a:p>
          <a:endParaRPr lang="en-US"/>
        </a:p>
      </dgm:t>
    </dgm:pt>
    <dgm:pt modelId="{34CD703A-835F-4010-B88E-019B5A3178F6}">
      <dgm:prSet/>
      <dgm:spPr/>
      <dgm:t>
        <a:bodyPr/>
        <a:lstStyle/>
        <a:p>
          <a:r>
            <a:rPr lang="fr-FR"/>
            <a:t>sur la structure de la peau, </a:t>
          </a:r>
          <a:endParaRPr lang="en-US"/>
        </a:p>
      </dgm:t>
    </dgm:pt>
    <dgm:pt modelId="{F8019185-2FC4-4482-999C-B6816847B9F1}" type="parTrans" cxnId="{57C4A050-AC93-4AE3-891E-53AFE687FD2B}">
      <dgm:prSet/>
      <dgm:spPr/>
      <dgm:t>
        <a:bodyPr/>
        <a:lstStyle/>
        <a:p>
          <a:endParaRPr lang="en-US"/>
        </a:p>
      </dgm:t>
    </dgm:pt>
    <dgm:pt modelId="{F4567F83-6F0E-4466-A640-42D78FF5F1C9}" type="sibTrans" cxnId="{57C4A050-AC93-4AE3-891E-53AFE687FD2B}">
      <dgm:prSet/>
      <dgm:spPr/>
      <dgm:t>
        <a:bodyPr/>
        <a:lstStyle/>
        <a:p>
          <a:endParaRPr lang="en-US"/>
        </a:p>
      </dgm:t>
    </dgm:pt>
    <dgm:pt modelId="{745E8DDC-349D-4303-8674-F8075A6C1F87}">
      <dgm:prSet/>
      <dgm:spPr/>
      <dgm:t>
        <a:bodyPr/>
        <a:lstStyle/>
        <a:p>
          <a:r>
            <a:rPr lang="fr-FR"/>
            <a:t>la circulation sanguine et lymphatique, </a:t>
          </a:r>
          <a:endParaRPr lang="en-US"/>
        </a:p>
      </dgm:t>
    </dgm:pt>
    <dgm:pt modelId="{B3D6240D-D5AA-4412-A523-DC3E7DC5086D}" type="parTrans" cxnId="{BCE1D82F-B998-4538-B4D6-63D1480283E6}">
      <dgm:prSet/>
      <dgm:spPr/>
      <dgm:t>
        <a:bodyPr/>
        <a:lstStyle/>
        <a:p>
          <a:endParaRPr lang="en-US"/>
        </a:p>
      </dgm:t>
    </dgm:pt>
    <dgm:pt modelId="{ED672FC4-4C7A-44DA-86BA-4725CA611BBA}" type="sibTrans" cxnId="{BCE1D82F-B998-4538-B4D6-63D1480283E6}">
      <dgm:prSet/>
      <dgm:spPr/>
      <dgm:t>
        <a:bodyPr/>
        <a:lstStyle/>
        <a:p>
          <a:endParaRPr lang="en-US"/>
        </a:p>
      </dgm:t>
    </dgm:pt>
    <dgm:pt modelId="{6A6B5AED-DCAE-47D9-87AF-B2A622079F44}">
      <dgm:prSet/>
      <dgm:spPr/>
      <dgm:t>
        <a:bodyPr/>
        <a:lstStyle/>
        <a:p>
          <a:r>
            <a:rPr lang="fr-FR"/>
            <a:t>le système musculo-tendineux, les viscères digestifs, </a:t>
          </a:r>
          <a:endParaRPr lang="en-US"/>
        </a:p>
      </dgm:t>
    </dgm:pt>
    <dgm:pt modelId="{2B813E6D-BD45-46C4-844E-9E5755736DF4}" type="parTrans" cxnId="{7090F91E-1021-4411-A0B0-65D8201C3C21}">
      <dgm:prSet/>
      <dgm:spPr/>
      <dgm:t>
        <a:bodyPr/>
        <a:lstStyle/>
        <a:p>
          <a:endParaRPr lang="en-US"/>
        </a:p>
      </dgm:t>
    </dgm:pt>
    <dgm:pt modelId="{83C1422F-7317-4DCC-A307-3F98A6DDA343}" type="sibTrans" cxnId="{7090F91E-1021-4411-A0B0-65D8201C3C21}">
      <dgm:prSet/>
      <dgm:spPr/>
      <dgm:t>
        <a:bodyPr/>
        <a:lstStyle/>
        <a:p>
          <a:endParaRPr lang="en-US"/>
        </a:p>
      </dgm:t>
    </dgm:pt>
    <dgm:pt modelId="{7C9CC6CF-F368-4D9B-851A-D542B1D740EE}">
      <dgm:prSet/>
      <dgm:spPr/>
      <dgm:t>
        <a:bodyPr/>
        <a:lstStyle/>
        <a:p>
          <a:r>
            <a:rPr lang="fr-FR"/>
            <a:t>le système nerveux</a:t>
          </a:r>
          <a:endParaRPr lang="en-US"/>
        </a:p>
      </dgm:t>
    </dgm:pt>
    <dgm:pt modelId="{93C6DD8E-AE5C-4328-B040-66A88F4C26D9}" type="parTrans" cxnId="{F0560AFA-E044-40CD-A4B8-AB146C146593}">
      <dgm:prSet/>
      <dgm:spPr/>
      <dgm:t>
        <a:bodyPr/>
        <a:lstStyle/>
        <a:p>
          <a:endParaRPr lang="en-US"/>
        </a:p>
      </dgm:t>
    </dgm:pt>
    <dgm:pt modelId="{CEB11262-5FB0-4906-89FA-6D18374B685D}" type="sibTrans" cxnId="{F0560AFA-E044-40CD-A4B8-AB146C146593}">
      <dgm:prSet/>
      <dgm:spPr/>
      <dgm:t>
        <a:bodyPr/>
        <a:lstStyle/>
        <a:p>
          <a:endParaRPr lang="en-US"/>
        </a:p>
      </dgm:t>
    </dgm:pt>
    <dgm:pt modelId="{921C088F-1193-4DCA-BEB8-D6D411FDC0BE}">
      <dgm:prSet/>
      <dgm:spPr/>
      <dgm:t>
        <a:bodyPr/>
        <a:lstStyle/>
        <a:p>
          <a:r>
            <a:rPr lang="fr-FR"/>
            <a:t>le système respiratoire </a:t>
          </a:r>
          <a:endParaRPr lang="en-US"/>
        </a:p>
      </dgm:t>
    </dgm:pt>
    <dgm:pt modelId="{EA54685E-DDE3-411E-A2A9-9FE5501E19D8}" type="parTrans" cxnId="{05DBCC64-CFB3-4B41-A2CC-0E53AD73C5CC}">
      <dgm:prSet/>
      <dgm:spPr/>
      <dgm:t>
        <a:bodyPr/>
        <a:lstStyle/>
        <a:p>
          <a:endParaRPr lang="en-US"/>
        </a:p>
      </dgm:t>
    </dgm:pt>
    <dgm:pt modelId="{F663366F-5C27-43B0-99B1-A25CDCCF9964}" type="sibTrans" cxnId="{05DBCC64-CFB3-4B41-A2CC-0E53AD73C5CC}">
      <dgm:prSet/>
      <dgm:spPr/>
      <dgm:t>
        <a:bodyPr/>
        <a:lstStyle/>
        <a:p>
          <a:endParaRPr lang="en-US"/>
        </a:p>
      </dgm:t>
    </dgm:pt>
    <dgm:pt modelId="{D5C4C257-B7B0-244E-86B3-DA1DF2B8805A}" type="pres">
      <dgm:prSet presAssocID="{12CBCA73-10E2-4E15-92F1-C21EEF85D3F1}" presName="Name0" presStyleCnt="0">
        <dgm:presLayoutVars>
          <dgm:dir/>
          <dgm:animLvl val="lvl"/>
          <dgm:resizeHandles val="exact"/>
        </dgm:presLayoutVars>
      </dgm:prSet>
      <dgm:spPr/>
      <dgm:t>
        <a:bodyPr/>
        <a:lstStyle/>
        <a:p>
          <a:endParaRPr lang="fr-FR"/>
        </a:p>
      </dgm:t>
    </dgm:pt>
    <dgm:pt modelId="{B993F755-0A18-F541-A27C-C009A2E30FC9}" type="pres">
      <dgm:prSet presAssocID="{643442BF-90A6-46B9-8C1B-724E7CEC5D82}" presName="boxAndChildren" presStyleCnt="0"/>
      <dgm:spPr/>
    </dgm:pt>
    <dgm:pt modelId="{54C0F3D1-DBD1-844B-8D06-DC70A0E051BD}" type="pres">
      <dgm:prSet presAssocID="{643442BF-90A6-46B9-8C1B-724E7CEC5D82}" presName="parentTextBox" presStyleLbl="node1" presStyleIdx="0" presStyleCnt="2"/>
      <dgm:spPr/>
      <dgm:t>
        <a:bodyPr/>
        <a:lstStyle/>
        <a:p>
          <a:endParaRPr lang="fr-FR"/>
        </a:p>
      </dgm:t>
    </dgm:pt>
    <dgm:pt modelId="{C2DC4DFD-81BE-0A4D-91A2-AA1941A5E3D8}" type="pres">
      <dgm:prSet presAssocID="{643442BF-90A6-46B9-8C1B-724E7CEC5D82}" presName="entireBox" presStyleLbl="node1" presStyleIdx="0" presStyleCnt="2"/>
      <dgm:spPr/>
      <dgm:t>
        <a:bodyPr/>
        <a:lstStyle/>
        <a:p>
          <a:endParaRPr lang="fr-FR"/>
        </a:p>
      </dgm:t>
    </dgm:pt>
    <dgm:pt modelId="{4EB9F242-9013-1F4B-AD52-22FE2759AE1E}" type="pres">
      <dgm:prSet presAssocID="{643442BF-90A6-46B9-8C1B-724E7CEC5D82}" presName="descendantBox" presStyleCnt="0"/>
      <dgm:spPr/>
    </dgm:pt>
    <dgm:pt modelId="{B7E5E2C7-E675-9842-884D-46B5BF4C089B}" type="pres">
      <dgm:prSet presAssocID="{34CD703A-835F-4010-B88E-019B5A3178F6}" presName="childTextBox" presStyleLbl="fgAccFollowNode1" presStyleIdx="0" presStyleCnt="5">
        <dgm:presLayoutVars>
          <dgm:bulletEnabled val="1"/>
        </dgm:presLayoutVars>
      </dgm:prSet>
      <dgm:spPr/>
      <dgm:t>
        <a:bodyPr/>
        <a:lstStyle/>
        <a:p>
          <a:endParaRPr lang="fr-FR"/>
        </a:p>
      </dgm:t>
    </dgm:pt>
    <dgm:pt modelId="{BEE58EF8-F938-4046-B567-96954A2EF209}" type="pres">
      <dgm:prSet presAssocID="{745E8DDC-349D-4303-8674-F8075A6C1F87}" presName="childTextBox" presStyleLbl="fgAccFollowNode1" presStyleIdx="1" presStyleCnt="5">
        <dgm:presLayoutVars>
          <dgm:bulletEnabled val="1"/>
        </dgm:presLayoutVars>
      </dgm:prSet>
      <dgm:spPr/>
      <dgm:t>
        <a:bodyPr/>
        <a:lstStyle/>
        <a:p>
          <a:endParaRPr lang="fr-FR"/>
        </a:p>
      </dgm:t>
    </dgm:pt>
    <dgm:pt modelId="{5805BD99-F379-1F4D-9301-7C4289A45C83}" type="pres">
      <dgm:prSet presAssocID="{6A6B5AED-DCAE-47D9-87AF-B2A622079F44}" presName="childTextBox" presStyleLbl="fgAccFollowNode1" presStyleIdx="2" presStyleCnt="5">
        <dgm:presLayoutVars>
          <dgm:bulletEnabled val="1"/>
        </dgm:presLayoutVars>
      </dgm:prSet>
      <dgm:spPr/>
      <dgm:t>
        <a:bodyPr/>
        <a:lstStyle/>
        <a:p>
          <a:endParaRPr lang="fr-FR"/>
        </a:p>
      </dgm:t>
    </dgm:pt>
    <dgm:pt modelId="{600F335E-7BB9-D44F-AAC0-6890F9545591}" type="pres">
      <dgm:prSet presAssocID="{7C9CC6CF-F368-4D9B-851A-D542B1D740EE}" presName="childTextBox" presStyleLbl="fgAccFollowNode1" presStyleIdx="3" presStyleCnt="5">
        <dgm:presLayoutVars>
          <dgm:bulletEnabled val="1"/>
        </dgm:presLayoutVars>
      </dgm:prSet>
      <dgm:spPr/>
      <dgm:t>
        <a:bodyPr/>
        <a:lstStyle/>
        <a:p>
          <a:endParaRPr lang="fr-FR"/>
        </a:p>
      </dgm:t>
    </dgm:pt>
    <dgm:pt modelId="{0B2A67CB-D084-2D45-BB35-33DC4157ABED}" type="pres">
      <dgm:prSet presAssocID="{921C088F-1193-4DCA-BEB8-D6D411FDC0BE}" presName="childTextBox" presStyleLbl="fgAccFollowNode1" presStyleIdx="4" presStyleCnt="5">
        <dgm:presLayoutVars>
          <dgm:bulletEnabled val="1"/>
        </dgm:presLayoutVars>
      </dgm:prSet>
      <dgm:spPr/>
      <dgm:t>
        <a:bodyPr/>
        <a:lstStyle/>
        <a:p>
          <a:endParaRPr lang="fr-FR"/>
        </a:p>
      </dgm:t>
    </dgm:pt>
    <dgm:pt modelId="{27178AC3-A6E4-5645-AE3C-850FB6D4AAAE}" type="pres">
      <dgm:prSet presAssocID="{3A2616CE-349D-4DF6-8E40-EEDD8AC13583}" presName="sp" presStyleCnt="0"/>
      <dgm:spPr/>
    </dgm:pt>
    <dgm:pt modelId="{BC14C0FB-B638-924B-B8C7-252AE3FAC939}" type="pres">
      <dgm:prSet presAssocID="{4FDAC66A-87C8-445B-986B-EA5379B575E5}" presName="arrowAndChildren" presStyleCnt="0"/>
      <dgm:spPr/>
    </dgm:pt>
    <dgm:pt modelId="{AEA72682-1CA3-ED4F-B1A1-73974704F301}" type="pres">
      <dgm:prSet presAssocID="{4FDAC66A-87C8-445B-986B-EA5379B575E5}" presName="parentTextArrow" presStyleLbl="node1" presStyleIdx="1" presStyleCnt="2"/>
      <dgm:spPr/>
      <dgm:t>
        <a:bodyPr/>
        <a:lstStyle/>
        <a:p>
          <a:endParaRPr lang="fr-FR"/>
        </a:p>
      </dgm:t>
    </dgm:pt>
  </dgm:ptLst>
  <dgm:cxnLst>
    <dgm:cxn modelId="{BCE1D82F-B998-4538-B4D6-63D1480283E6}" srcId="{643442BF-90A6-46B9-8C1B-724E7CEC5D82}" destId="{745E8DDC-349D-4303-8674-F8075A6C1F87}" srcOrd="1" destOrd="0" parTransId="{B3D6240D-D5AA-4412-A523-DC3E7DC5086D}" sibTransId="{ED672FC4-4C7A-44DA-86BA-4725CA611BBA}"/>
    <dgm:cxn modelId="{A35BD5F9-D8BC-6A4B-A332-D8E646BD4BC9}" type="presOf" srcId="{6A6B5AED-DCAE-47D9-87AF-B2A622079F44}" destId="{5805BD99-F379-1F4D-9301-7C4289A45C83}" srcOrd="0" destOrd="0" presId="urn:microsoft.com/office/officeart/2005/8/layout/process4"/>
    <dgm:cxn modelId="{5EB0E782-CA01-EE49-A398-2BBD88D0F477}" type="presOf" srcId="{745E8DDC-349D-4303-8674-F8075A6C1F87}" destId="{BEE58EF8-F938-4046-B567-96954A2EF209}" srcOrd="0" destOrd="0" presId="urn:microsoft.com/office/officeart/2005/8/layout/process4"/>
    <dgm:cxn modelId="{E6EA2049-EC17-8C4C-9345-662AF690A631}" type="presOf" srcId="{643442BF-90A6-46B9-8C1B-724E7CEC5D82}" destId="{C2DC4DFD-81BE-0A4D-91A2-AA1941A5E3D8}" srcOrd="1" destOrd="0" presId="urn:microsoft.com/office/officeart/2005/8/layout/process4"/>
    <dgm:cxn modelId="{17F0F0B9-FB9C-B842-A284-6BC85E9F3882}" type="presOf" srcId="{12CBCA73-10E2-4E15-92F1-C21EEF85D3F1}" destId="{D5C4C257-B7B0-244E-86B3-DA1DF2B8805A}" srcOrd="0" destOrd="0" presId="urn:microsoft.com/office/officeart/2005/8/layout/process4"/>
    <dgm:cxn modelId="{45AA6F93-A594-48F6-B493-A5C2EB85C584}" srcId="{12CBCA73-10E2-4E15-92F1-C21EEF85D3F1}" destId="{643442BF-90A6-46B9-8C1B-724E7CEC5D82}" srcOrd="1" destOrd="0" parTransId="{43A47C30-4AD1-4AD4-8A46-72E6CDDA0D1C}" sibTransId="{2BB3D83B-1F8A-4F8C-AA5A-0B8A128D74F9}"/>
    <dgm:cxn modelId="{05DBCC64-CFB3-4B41-A2CC-0E53AD73C5CC}" srcId="{643442BF-90A6-46B9-8C1B-724E7CEC5D82}" destId="{921C088F-1193-4DCA-BEB8-D6D411FDC0BE}" srcOrd="4" destOrd="0" parTransId="{EA54685E-DDE3-411E-A2A9-9FE5501E19D8}" sibTransId="{F663366F-5C27-43B0-99B1-A25CDCCF9964}"/>
    <dgm:cxn modelId="{9DC294BD-A35F-764C-AEA5-A50AC7B240A0}" type="presOf" srcId="{4FDAC66A-87C8-445B-986B-EA5379B575E5}" destId="{AEA72682-1CA3-ED4F-B1A1-73974704F301}" srcOrd="0" destOrd="0" presId="urn:microsoft.com/office/officeart/2005/8/layout/process4"/>
    <dgm:cxn modelId="{A924D43A-41D1-E647-83A3-493A4251608E}" type="presOf" srcId="{921C088F-1193-4DCA-BEB8-D6D411FDC0BE}" destId="{0B2A67CB-D084-2D45-BB35-33DC4157ABED}" srcOrd="0" destOrd="0" presId="urn:microsoft.com/office/officeart/2005/8/layout/process4"/>
    <dgm:cxn modelId="{57C4A050-AC93-4AE3-891E-53AFE687FD2B}" srcId="{643442BF-90A6-46B9-8C1B-724E7CEC5D82}" destId="{34CD703A-835F-4010-B88E-019B5A3178F6}" srcOrd="0" destOrd="0" parTransId="{F8019185-2FC4-4482-999C-B6816847B9F1}" sibTransId="{F4567F83-6F0E-4466-A640-42D78FF5F1C9}"/>
    <dgm:cxn modelId="{32860190-FB8B-9549-B757-D8103400B9EA}" type="presOf" srcId="{7C9CC6CF-F368-4D9B-851A-D542B1D740EE}" destId="{600F335E-7BB9-D44F-AAC0-6890F9545591}" srcOrd="0" destOrd="0" presId="urn:microsoft.com/office/officeart/2005/8/layout/process4"/>
    <dgm:cxn modelId="{7090F91E-1021-4411-A0B0-65D8201C3C21}" srcId="{643442BF-90A6-46B9-8C1B-724E7CEC5D82}" destId="{6A6B5AED-DCAE-47D9-87AF-B2A622079F44}" srcOrd="2" destOrd="0" parTransId="{2B813E6D-BD45-46C4-844E-9E5755736DF4}" sibTransId="{83C1422F-7317-4DCC-A307-3F98A6DDA343}"/>
    <dgm:cxn modelId="{40FA7FE1-C184-443D-B521-ED1D96D07C2F}" srcId="{12CBCA73-10E2-4E15-92F1-C21EEF85D3F1}" destId="{4FDAC66A-87C8-445B-986B-EA5379B575E5}" srcOrd="0" destOrd="0" parTransId="{031F7A19-A226-4123-9285-E7B058691BAC}" sibTransId="{3A2616CE-349D-4DF6-8E40-EEDD8AC13583}"/>
    <dgm:cxn modelId="{F0560AFA-E044-40CD-A4B8-AB146C146593}" srcId="{643442BF-90A6-46B9-8C1B-724E7CEC5D82}" destId="{7C9CC6CF-F368-4D9B-851A-D542B1D740EE}" srcOrd="3" destOrd="0" parTransId="{93C6DD8E-AE5C-4328-B040-66A88F4C26D9}" sibTransId="{CEB11262-5FB0-4906-89FA-6D18374B685D}"/>
    <dgm:cxn modelId="{BD3CE383-D850-9841-920E-BAEA1B802B1D}" type="presOf" srcId="{34CD703A-835F-4010-B88E-019B5A3178F6}" destId="{B7E5E2C7-E675-9842-884D-46B5BF4C089B}" srcOrd="0" destOrd="0" presId="urn:microsoft.com/office/officeart/2005/8/layout/process4"/>
    <dgm:cxn modelId="{5C7CCCAD-E462-4C48-9652-CDFC871DB0AD}" type="presOf" srcId="{643442BF-90A6-46B9-8C1B-724E7CEC5D82}" destId="{54C0F3D1-DBD1-844B-8D06-DC70A0E051BD}" srcOrd="0" destOrd="0" presId="urn:microsoft.com/office/officeart/2005/8/layout/process4"/>
    <dgm:cxn modelId="{0CBC3ACB-D166-F747-9DE4-2CB557EC33D7}" type="presParOf" srcId="{D5C4C257-B7B0-244E-86B3-DA1DF2B8805A}" destId="{B993F755-0A18-F541-A27C-C009A2E30FC9}" srcOrd="0" destOrd="0" presId="urn:microsoft.com/office/officeart/2005/8/layout/process4"/>
    <dgm:cxn modelId="{CF93EA3E-9EE3-5740-9705-A3E6F3D053C6}" type="presParOf" srcId="{B993F755-0A18-F541-A27C-C009A2E30FC9}" destId="{54C0F3D1-DBD1-844B-8D06-DC70A0E051BD}" srcOrd="0" destOrd="0" presId="urn:microsoft.com/office/officeart/2005/8/layout/process4"/>
    <dgm:cxn modelId="{7A0297F5-577B-CD45-AA44-F4F15989F047}" type="presParOf" srcId="{B993F755-0A18-F541-A27C-C009A2E30FC9}" destId="{C2DC4DFD-81BE-0A4D-91A2-AA1941A5E3D8}" srcOrd="1" destOrd="0" presId="urn:microsoft.com/office/officeart/2005/8/layout/process4"/>
    <dgm:cxn modelId="{A122F7D0-ABF3-7D4F-A18D-ED0FE9141FE0}" type="presParOf" srcId="{B993F755-0A18-F541-A27C-C009A2E30FC9}" destId="{4EB9F242-9013-1F4B-AD52-22FE2759AE1E}" srcOrd="2" destOrd="0" presId="urn:microsoft.com/office/officeart/2005/8/layout/process4"/>
    <dgm:cxn modelId="{01114D45-8F78-C34F-9251-AF2E6EA336BB}" type="presParOf" srcId="{4EB9F242-9013-1F4B-AD52-22FE2759AE1E}" destId="{B7E5E2C7-E675-9842-884D-46B5BF4C089B}" srcOrd="0" destOrd="0" presId="urn:microsoft.com/office/officeart/2005/8/layout/process4"/>
    <dgm:cxn modelId="{563A4B23-F119-4247-8477-581E033745B5}" type="presParOf" srcId="{4EB9F242-9013-1F4B-AD52-22FE2759AE1E}" destId="{BEE58EF8-F938-4046-B567-96954A2EF209}" srcOrd="1" destOrd="0" presId="urn:microsoft.com/office/officeart/2005/8/layout/process4"/>
    <dgm:cxn modelId="{0938CFF9-653F-1C4E-BC2B-8890A71B43B2}" type="presParOf" srcId="{4EB9F242-9013-1F4B-AD52-22FE2759AE1E}" destId="{5805BD99-F379-1F4D-9301-7C4289A45C83}" srcOrd="2" destOrd="0" presId="urn:microsoft.com/office/officeart/2005/8/layout/process4"/>
    <dgm:cxn modelId="{186D935F-1380-2C4A-87DA-CD9D9B33E050}" type="presParOf" srcId="{4EB9F242-9013-1F4B-AD52-22FE2759AE1E}" destId="{600F335E-7BB9-D44F-AAC0-6890F9545591}" srcOrd="3" destOrd="0" presId="urn:microsoft.com/office/officeart/2005/8/layout/process4"/>
    <dgm:cxn modelId="{AB595BFE-B7B1-3D40-96D2-6B883ACAAEC9}" type="presParOf" srcId="{4EB9F242-9013-1F4B-AD52-22FE2759AE1E}" destId="{0B2A67CB-D084-2D45-BB35-33DC4157ABED}" srcOrd="4" destOrd="0" presId="urn:microsoft.com/office/officeart/2005/8/layout/process4"/>
    <dgm:cxn modelId="{B90EC45B-0DCF-5040-AD5D-C08CAA145907}" type="presParOf" srcId="{D5C4C257-B7B0-244E-86B3-DA1DF2B8805A}" destId="{27178AC3-A6E4-5645-AE3C-850FB6D4AAAE}" srcOrd="1" destOrd="0" presId="urn:microsoft.com/office/officeart/2005/8/layout/process4"/>
    <dgm:cxn modelId="{EF1A3AB1-A7B0-D248-9337-FEA0820F84B9}" type="presParOf" srcId="{D5C4C257-B7B0-244E-86B3-DA1DF2B8805A}" destId="{BC14C0FB-B638-924B-B8C7-252AE3FAC939}" srcOrd="2" destOrd="0" presId="urn:microsoft.com/office/officeart/2005/8/layout/process4"/>
    <dgm:cxn modelId="{733FB23C-63CE-8841-A297-DFF5CDA8B441}" type="presParOf" srcId="{BC14C0FB-B638-924B-B8C7-252AE3FAC939}" destId="{AEA72682-1CA3-ED4F-B1A1-73974704F30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500821-3E38-4239-8BCD-A641F216FD5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335F7C1-5171-41A2-82C7-443197E9583F}">
      <dgm:prSet/>
      <dgm:spPr/>
      <dgm:t>
        <a:bodyPr/>
        <a:lstStyle/>
        <a:p>
          <a:r>
            <a:rPr lang="fr-FR"/>
            <a:t>Le massage est un soin qui, comme tous les autres, nécessite que le patient soit informé sur les modalités et les résultats attendus (Dufour et al., 2016). </a:t>
          </a:r>
          <a:endParaRPr lang="en-US"/>
        </a:p>
      </dgm:t>
    </dgm:pt>
    <dgm:pt modelId="{78CE7EFA-4BAC-4807-8163-70AB6722990E}" type="parTrans" cxnId="{88D95B99-3288-4BF3-801F-F6F60BF8DA4E}">
      <dgm:prSet/>
      <dgm:spPr/>
      <dgm:t>
        <a:bodyPr/>
        <a:lstStyle/>
        <a:p>
          <a:endParaRPr lang="en-US"/>
        </a:p>
      </dgm:t>
    </dgm:pt>
    <dgm:pt modelId="{0645EA9F-5A54-4B93-A47E-0475033CE5BB}" type="sibTrans" cxnId="{88D95B99-3288-4BF3-801F-F6F60BF8DA4E}">
      <dgm:prSet/>
      <dgm:spPr/>
      <dgm:t>
        <a:bodyPr/>
        <a:lstStyle/>
        <a:p>
          <a:endParaRPr lang="en-US"/>
        </a:p>
      </dgm:t>
    </dgm:pt>
    <dgm:pt modelId="{C19A46EE-478F-4315-AF72-4996F02191B6}">
      <dgm:prSet/>
      <dgm:spPr/>
      <dgm:t>
        <a:bodyPr/>
        <a:lstStyle/>
        <a:p>
          <a:r>
            <a:rPr lang="fr-FR"/>
            <a:t>Il s’agit pour le praticien de justifier l’orientation thérapeutique pour obtenir le consentement du patient. </a:t>
          </a:r>
          <a:endParaRPr lang="en-US"/>
        </a:p>
      </dgm:t>
    </dgm:pt>
    <dgm:pt modelId="{1AB2EE57-D130-490E-AC84-C6F5F4C2E859}" type="parTrans" cxnId="{0071ADBC-1AA1-4242-B8CC-627B0FFB566D}">
      <dgm:prSet/>
      <dgm:spPr/>
      <dgm:t>
        <a:bodyPr/>
        <a:lstStyle/>
        <a:p>
          <a:endParaRPr lang="en-US"/>
        </a:p>
      </dgm:t>
    </dgm:pt>
    <dgm:pt modelId="{027A6C07-B6FF-4F15-8C07-404F33EC0D35}" type="sibTrans" cxnId="{0071ADBC-1AA1-4242-B8CC-627B0FFB566D}">
      <dgm:prSet/>
      <dgm:spPr/>
      <dgm:t>
        <a:bodyPr/>
        <a:lstStyle/>
        <a:p>
          <a:endParaRPr lang="en-US"/>
        </a:p>
      </dgm:t>
    </dgm:pt>
    <dgm:pt modelId="{1E2D916F-6575-4BE3-808C-BF1189316E09}">
      <dgm:prSet/>
      <dgm:spPr/>
      <dgm:t>
        <a:bodyPr/>
        <a:lstStyle/>
        <a:p>
          <a:r>
            <a:rPr lang="fr-FR"/>
            <a:t>Le soignant devra, par exemple, recourir à une approche en éducation à la santé en lui expliquant que le fait d’être massé peut induire une forme de satisfaction/plaisir physique mais que le but recherché est quant à lui purement d’ordre thérapeutique.(Dufour et al., 2016).</a:t>
          </a:r>
          <a:endParaRPr lang="en-US"/>
        </a:p>
      </dgm:t>
    </dgm:pt>
    <dgm:pt modelId="{9F5B3E84-791F-4253-8AED-D86A453A950A}" type="parTrans" cxnId="{1378CF04-B5B0-4744-BC31-F11238C7EE0E}">
      <dgm:prSet/>
      <dgm:spPr/>
      <dgm:t>
        <a:bodyPr/>
        <a:lstStyle/>
        <a:p>
          <a:endParaRPr lang="en-US"/>
        </a:p>
      </dgm:t>
    </dgm:pt>
    <dgm:pt modelId="{D2989597-3330-4F9A-A1FE-C0F29BBD9946}" type="sibTrans" cxnId="{1378CF04-B5B0-4744-BC31-F11238C7EE0E}">
      <dgm:prSet/>
      <dgm:spPr/>
      <dgm:t>
        <a:bodyPr/>
        <a:lstStyle/>
        <a:p>
          <a:endParaRPr lang="en-US"/>
        </a:p>
      </dgm:t>
    </dgm:pt>
    <dgm:pt modelId="{37CFDE1D-B902-4A41-848B-A8B6B6BF96B7}" type="pres">
      <dgm:prSet presAssocID="{8F500821-3E38-4239-8BCD-A641F216FD59}" presName="linear" presStyleCnt="0">
        <dgm:presLayoutVars>
          <dgm:animLvl val="lvl"/>
          <dgm:resizeHandles val="exact"/>
        </dgm:presLayoutVars>
      </dgm:prSet>
      <dgm:spPr/>
      <dgm:t>
        <a:bodyPr/>
        <a:lstStyle/>
        <a:p>
          <a:endParaRPr lang="fr-FR"/>
        </a:p>
      </dgm:t>
    </dgm:pt>
    <dgm:pt modelId="{201F1088-75E2-C745-BBB4-CCD139DA5C75}" type="pres">
      <dgm:prSet presAssocID="{F335F7C1-5171-41A2-82C7-443197E9583F}" presName="parentText" presStyleLbl="node1" presStyleIdx="0" presStyleCnt="3">
        <dgm:presLayoutVars>
          <dgm:chMax val="0"/>
          <dgm:bulletEnabled val="1"/>
        </dgm:presLayoutVars>
      </dgm:prSet>
      <dgm:spPr/>
      <dgm:t>
        <a:bodyPr/>
        <a:lstStyle/>
        <a:p>
          <a:endParaRPr lang="fr-FR"/>
        </a:p>
      </dgm:t>
    </dgm:pt>
    <dgm:pt modelId="{FE24A0FB-AC80-9748-9931-9595AB0F724F}" type="pres">
      <dgm:prSet presAssocID="{0645EA9F-5A54-4B93-A47E-0475033CE5BB}" presName="spacer" presStyleCnt="0"/>
      <dgm:spPr/>
    </dgm:pt>
    <dgm:pt modelId="{7EBF9069-480A-9041-A44C-3B8D04915AEE}" type="pres">
      <dgm:prSet presAssocID="{C19A46EE-478F-4315-AF72-4996F02191B6}" presName="parentText" presStyleLbl="node1" presStyleIdx="1" presStyleCnt="3">
        <dgm:presLayoutVars>
          <dgm:chMax val="0"/>
          <dgm:bulletEnabled val="1"/>
        </dgm:presLayoutVars>
      </dgm:prSet>
      <dgm:spPr/>
      <dgm:t>
        <a:bodyPr/>
        <a:lstStyle/>
        <a:p>
          <a:endParaRPr lang="fr-FR"/>
        </a:p>
      </dgm:t>
    </dgm:pt>
    <dgm:pt modelId="{70A103FB-B1F2-4945-A089-B490B739AC85}" type="pres">
      <dgm:prSet presAssocID="{027A6C07-B6FF-4F15-8C07-404F33EC0D35}" presName="spacer" presStyleCnt="0"/>
      <dgm:spPr/>
    </dgm:pt>
    <dgm:pt modelId="{11BB13B1-B833-A845-B89B-954AE511EEA2}" type="pres">
      <dgm:prSet presAssocID="{1E2D916F-6575-4BE3-808C-BF1189316E09}" presName="parentText" presStyleLbl="node1" presStyleIdx="2" presStyleCnt="3">
        <dgm:presLayoutVars>
          <dgm:chMax val="0"/>
          <dgm:bulletEnabled val="1"/>
        </dgm:presLayoutVars>
      </dgm:prSet>
      <dgm:spPr/>
      <dgm:t>
        <a:bodyPr/>
        <a:lstStyle/>
        <a:p>
          <a:endParaRPr lang="fr-FR"/>
        </a:p>
      </dgm:t>
    </dgm:pt>
  </dgm:ptLst>
  <dgm:cxnLst>
    <dgm:cxn modelId="{293C0000-A023-5248-89E4-C9E2EC493BA1}" type="presOf" srcId="{1E2D916F-6575-4BE3-808C-BF1189316E09}" destId="{11BB13B1-B833-A845-B89B-954AE511EEA2}" srcOrd="0" destOrd="0" presId="urn:microsoft.com/office/officeart/2005/8/layout/vList2"/>
    <dgm:cxn modelId="{1378CF04-B5B0-4744-BC31-F11238C7EE0E}" srcId="{8F500821-3E38-4239-8BCD-A641F216FD59}" destId="{1E2D916F-6575-4BE3-808C-BF1189316E09}" srcOrd="2" destOrd="0" parTransId="{9F5B3E84-791F-4253-8AED-D86A453A950A}" sibTransId="{D2989597-3330-4F9A-A1FE-C0F29BBD9946}"/>
    <dgm:cxn modelId="{F5B13756-F9F9-AA48-A840-0C2E8EB8868E}" type="presOf" srcId="{F335F7C1-5171-41A2-82C7-443197E9583F}" destId="{201F1088-75E2-C745-BBB4-CCD139DA5C75}" srcOrd="0" destOrd="0" presId="urn:microsoft.com/office/officeart/2005/8/layout/vList2"/>
    <dgm:cxn modelId="{0071ADBC-1AA1-4242-B8CC-627B0FFB566D}" srcId="{8F500821-3E38-4239-8BCD-A641F216FD59}" destId="{C19A46EE-478F-4315-AF72-4996F02191B6}" srcOrd="1" destOrd="0" parTransId="{1AB2EE57-D130-490E-AC84-C6F5F4C2E859}" sibTransId="{027A6C07-B6FF-4F15-8C07-404F33EC0D35}"/>
    <dgm:cxn modelId="{88D95B99-3288-4BF3-801F-F6F60BF8DA4E}" srcId="{8F500821-3E38-4239-8BCD-A641F216FD59}" destId="{F335F7C1-5171-41A2-82C7-443197E9583F}" srcOrd="0" destOrd="0" parTransId="{78CE7EFA-4BAC-4807-8163-70AB6722990E}" sibTransId="{0645EA9F-5A54-4B93-A47E-0475033CE5BB}"/>
    <dgm:cxn modelId="{F91E5759-30B3-7041-B291-81AA5A54A3DF}" type="presOf" srcId="{8F500821-3E38-4239-8BCD-A641F216FD59}" destId="{37CFDE1D-B902-4A41-848B-A8B6B6BF96B7}" srcOrd="0" destOrd="0" presId="urn:microsoft.com/office/officeart/2005/8/layout/vList2"/>
    <dgm:cxn modelId="{5109FF77-4C32-694D-8C3A-54754C91443F}" type="presOf" srcId="{C19A46EE-478F-4315-AF72-4996F02191B6}" destId="{7EBF9069-480A-9041-A44C-3B8D04915AEE}" srcOrd="0" destOrd="0" presId="urn:microsoft.com/office/officeart/2005/8/layout/vList2"/>
    <dgm:cxn modelId="{8915814B-9499-2149-9943-7B23C34000F3}" type="presParOf" srcId="{37CFDE1D-B902-4A41-848B-A8B6B6BF96B7}" destId="{201F1088-75E2-C745-BBB4-CCD139DA5C75}" srcOrd="0" destOrd="0" presId="urn:microsoft.com/office/officeart/2005/8/layout/vList2"/>
    <dgm:cxn modelId="{03A51E5A-5B36-854D-934C-B1429B9832FF}" type="presParOf" srcId="{37CFDE1D-B902-4A41-848B-A8B6B6BF96B7}" destId="{FE24A0FB-AC80-9748-9931-9595AB0F724F}" srcOrd="1" destOrd="0" presId="urn:microsoft.com/office/officeart/2005/8/layout/vList2"/>
    <dgm:cxn modelId="{E468593E-B770-804B-8117-BEA8C9C19D11}" type="presParOf" srcId="{37CFDE1D-B902-4A41-848B-A8B6B6BF96B7}" destId="{7EBF9069-480A-9041-A44C-3B8D04915AEE}" srcOrd="2" destOrd="0" presId="urn:microsoft.com/office/officeart/2005/8/layout/vList2"/>
    <dgm:cxn modelId="{E62D0908-DAF7-2649-995F-F09ECCCADED3}" type="presParOf" srcId="{37CFDE1D-B902-4A41-848B-A8B6B6BF96B7}" destId="{70A103FB-B1F2-4945-A089-B490B739AC85}" srcOrd="3" destOrd="0" presId="urn:microsoft.com/office/officeart/2005/8/layout/vList2"/>
    <dgm:cxn modelId="{C6437E96-E2F6-2B45-A376-11699852C60B}" type="presParOf" srcId="{37CFDE1D-B902-4A41-848B-A8B6B6BF96B7}" destId="{11BB13B1-B833-A845-B89B-954AE511EEA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70C228-63E7-461B-8F7D-6ED33A1C612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0B5A613-9154-48FD-8415-579463BEC72F}">
      <dgm:prSet/>
      <dgm:spPr/>
      <dgm:t>
        <a:bodyPr/>
        <a:lstStyle/>
        <a:p>
          <a:r>
            <a:rPr lang="fr-FR"/>
            <a:t>Du côté du masseur : ses connaissances, ses compétences techniques dans le domaine de la massothérapie et le crédit qu’il apporte à son soin vont influencer le résultat perçu et évalué de la thérapie tant par le soignant que par le soigné (Dufour et al., 2016). </a:t>
          </a:r>
          <a:endParaRPr lang="en-US"/>
        </a:p>
      </dgm:t>
    </dgm:pt>
    <dgm:pt modelId="{5D5E397C-AFCF-4DED-8255-88BB7F479F4B}" type="parTrans" cxnId="{929F7132-5654-48C7-B0D3-622E84CECCA5}">
      <dgm:prSet/>
      <dgm:spPr/>
      <dgm:t>
        <a:bodyPr/>
        <a:lstStyle/>
        <a:p>
          <a:endParaRPr lang="en-US"/>
        </a:p>
      </dgm:t>
    </dgm:pt>
    <dgm:pt modelId="{961E1D1D-45F9-4000-BA92-FAC4CEF3C896}" type="sibTrans" cxnId="{929F7132-5654-48C7-B0D3-622E84CECCA5}">
      <dgm:prSet/>
      <dgm:spPr/>
      <dgm:t>
        <a:bodyPr/>
        <a:lstStyle/>
        <a:p>
          <a:endParaRPr lang="en-US"/>
        </a:p>
      </dgm:t>
    </dgm:pt>
    <dgm:pt modelId="{B7F21403-3DE5-4514-8562-89F508B72BC9}">
      <dgm:prSet/>
      <dgm:spPr/>
      <dgm:t>
        <a:bodyPr/>
        <a:lstStyle/>
        <a:p>
          <a:r>
            <a:rPr lang="fr-FR"/>
            <a:t>Du côté du patient, la confiance qu’il accorde au praticien, son assentiment (capacité à agir sur lui-même) ainsi que son savoir-être (sa participation et son comportement lors du soin) sont autant de facteurs qui contribuent à l’efficacité perçue du massage (Dufour et al., 2016). </a:t>
          </a:r>
          <a:endParaRPr lang="en-US"/>
        </a:p>
      </dgm:t>
    </dgm:pt>
    <dgm:pt modelId="{FB998DBD-2E65-42FA-B8F3-D545E13CCD82}" type="parTrans" cxnId="{7CC1D014-73C6-4FF0-9DA4-2FB564E37050}">
      <dgm:prSet/>
      <dgm:spPr/>
      <dgm:t>
        <a:bodyPr/>
        <a:lstStyle/>
        <a:p>
          <a:endParaRPr lang="en-US"/>
        </a:p>
      </dgm:t>
    </dgm:pt>
    <dgm:pt modelId="{75909D6F-85EF-4F50-8B6A-E284582526DC}" type="sibTrans" cxnId="{7CC1D014-73C6-4FF0-9DA4-2FB564E37050}">
      <dgm:prSet/>
      <dgm:spPr/>
      <dgm:t>
        <a:bodyPr/>
        <a:lstStyle/>
        <a:p>
          <a:endParaRPr lang="en-US"/>
        </a:p>
      </dgm:t>
    </dgm:pt>
    <dgm:pt modelId="{6880607F-AD75-6444-AE43-B65CAA2875DC}" type="pres">
      <dgm:prSet presAssocID="{5670C228-63E7-461B-8F7D-6ED33A1C6121}" presName="linear" presStyleCnt="0">
        <dgm:presLayoutVars>
          <dgm:animLvl val="lvl"/>
          <dgm:resizeHandles val="exact"/>
        </dgm:presLayoutVars>
      </dgm:prSet>
      <dgm:spPr/>
      <dgm:t>
        <a:bodyPr/>
        <a:lstStyle/>
        <a:p>
          <a:endParaRPr lang="fr-FR"/>
        </a:p>
      </dgm:t>
    </dgm:pt>
    <dgm:pt modelId="{3C29CF5A-9AAC-3941-9A99-47C345C6271E}" type="pres">
      <dgm:prSet presAssocID="{50B5A613-9154-48FD-8415-579463BEC72F}" presName="parentText" presStyleLbl="node1" presStyleIdx="0" presStyleCnt="2">
        <dgm:presLayoutVars>
          <dgm:chMax val="0"/>
          <dgm:bulletEnabled val="1"/>
        </dgm:presLayoutVars>
      </dgm:prSet>
      <dgm:spPr/>
      <dgm:t>
        <a:bodyPr/>
        <a:lstStyle/>
        <a:p>
          <a:endParaRPr lang="fr-FR"/>
        </a:p>
      </dgm:t>
    </dgm:pt>
    <dgm:pt modelId="{91B0F00C-0D69-BC40-BBAE-EAA054A8BB6E}" type="pres">
      <dgm:prSet presAssocID="{961E1D1D-45F9-4000-BA92-FAC4CEF3C896}" presName="spacer" presStyleCnt="0"/>
      <dgm:spPr/>
    </dgm:pt>
    <dgm:pt modelId="{25A6225E-3F76-AF46-964A-D1CB3F3F11A8}" type="pres">
      <dgm:prSet presAssocID="{B7F21403-3DE5-4514-8562-89F508B72BC9}" presName="parentText" presStyleLbl="node1" presStyleIdx="1" presStyleCnt="2">
        <dgm:presLayoutVars>
          <dgm:chMax val="0"/>
          <dgm:bulletEnabled val="1"/>
        </dgm:presLayoutVars>
      </dgm:prSet>
      <dgm:spPr/>
      <dgm:t>
        <a:bodyPr/>
        <a:lstStyle/>
        <a:p>
          <a:endParaRPr lang="fr-FR"/>
        </a:p>
      </dgm:t>
    </dgm:pt>
  </dgm:ptLst>
  <dgm:cxnLst>
    <dgm:cxn modelId="{929F7132-5654-48C7-B0D3-622E84CECCA5}" srcId="{5670C228-63E7-461B-8F7D-6ED33A1C6121}" destId="{50B5A613-9154-48FD-8415-579463BEC72F}" srcOrd="0" destOrd="0" parTransId="{5D5E397C-AFCF-4DED-8255-88BB7F479F4B}" sibTransId="{961E1D1D-45F9-4000-BA92-FAC4CEF3C896}"/>
    <dgm:cxn modelId="{14C625A5-B5A2-2A46-8770-55C03F5AFDF0}" type="presOf" srcId="{5670C228-63E7-461B-8F7D-6ED33A1C6121}" destId="{6880607F-AD75-6444-AE43-B65CAA2875DC}" srcOrd="0" destOrd="0" presId="urn:microsoft.com/office/officeart/2005/8/layout/vList2"/>
    <dgm:cxn modelId="{7CC1D014-73C6-4FF0-9DA4-2FB564E37050}" srcId="{5670C228-63E7-461B-8F7D-6ED33A1C6121}" destId="{B7F21403-3DE5-4514-8562-89F508B72BC9}" srcOrd="1" destOrd="0" parTransId="{FB998DBD-2E65-42FA-B8F3-D545E13CCD82}" sibTransId="{75909D6F-85EF-4F50-8B6A-E284582526DC}"/>
    <dgm:cxn modelId="{B4B5E06A-A6D7-C94E-9EE7-8D9FF630BA5E}" type="presOf" srcId="{50B5A613-9154-48FD-8415-579463BEC72F}" destId="{3C29CF5A-9AAC-3941-9A99-47C345C6271E}" srcOrd="0" destOrd="0" presId="urn:microsoft.com/office/officeart/2005/8/layout/vList2"/>
    <dgm:cxn modelId="{5DA4BD13-6FE7-6D4E-A8AF-3BB41AE1BE7C}" type="presOf" srcId="{B7F21403-3DE5-4514-8562-89F508B72BC9}" destId="{25A6225E-3F76-AF46-964A-D1CB3F3F11A8}" srcOrd="0" destOrd="0" presId="urn:microsoft.com/office/officeart/2005/8/layout/vList2"/>
    <dgm:cxn modelId="{2FD40341-3A7C-A641-A469-AC25955D45D8}" type="presParOf" srcId="{6880607F-AD75-6444-AE43-B65CAA2875DC}" destId="{3C29CF5A-9AAC-3941-9A99-47C345C6271E}" srcOrd="0" destOrd="0" presId="urn:microsoft.com/office/officeart/2005/8/layout/vList2"/>
    <dgm:cxn modelId="{4C4BBDE1-A3B5-1240-AA90-D64BEA4E2911}" type="presParOf" srcId="{6880607F-AD75-6444-AE43-B65CAA2875DC}" destId="{91B0F00C-0D69-BC40-BBAE-EAA054A8BB6E}" srcOrd="1" destOrd="0" presId="urn:microsoft.com/office/officeart/2005/8/layout/vList2"/>
    <dgm:cxn modelId="{A02EB20D-90A6-7F48-866A-B8B9956559D8}" type="presParOf" srcId="{6880607F-AD75-6444-AE43-B65CAA2875DC}" destId="{25A6225E-3F76-AF46-964A-D1CB3F3F11A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5EE54E-23E1-4423-97F8-3CC776C4A92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2CBB154-9257-4EC8-9EC4-D2D49AE1DFBC}">
      <dgm:prSet/>
      <dgm:spPr/>
      <dgm:t>
        <a:bodyPr/>
        <a:lstStyle/>
        <a:p>
          <a:r>
            <a:rPr lang="fr-FR"/>
            <a:t>Il vaut mieux s’abstenir de recourir à cette thérapie lors de:</a:t>
          </a:r>
          <a:endParaRPr lang="en-US"/>
        </a:p>
      </dgm:t>
    </dgm:pt>
    <dgm:pt modelId="{7756CA5D-21DE-4818-83A1-6194807B3BD4}" type="parTrans" cxnId="{4215659E-07B2-484A-AC1C-70D6A1EF049D}">
      <dgm:prSet/>
      <dgm:spPr/>
      <dgm:t>
        <a:bodyPr/>
        <a:lstStyle/>
        <a:p>
          <a:endParaRPr lang="en-US"/>
        </a:p>
      </dgm:t>
    </dgm:pt>
    <dgm:pt modelId="{07BC4ACC-0056-471E-BBE6-038355EDEAFD}" type="sibTrans" cxnId="{4215659E-07B2-484A-AC1C-70D6A1EF049D}">
      <dgm:prSet/>
      <dgm:spPr/>
      <dgm:t>
        <a:bodyPr/>
        <a:lstStyle/>
        <a:p>
          <a:endParaRPr lang="en-US"/>
        </a:p>
      </dgm:t>
    </dgm:pt>
    <dgm:pt modelId="{90AE7AF0-8883-41A3-88D2-467F250F29FB}">
      <dgm:prSet/>
      <dgm:spPr/>
      <dgm:t>
        <a:bodyPr/>
        <a:lstStyle/>
        <a:p>
          <a:r>
            <a:rPr lang="fr-FR" dirty="0"/>
            <a:t>- phénomènes inflammatoires en phase aiguë, </a:t>
          </a:r>
          <a:endParaRPr lang="en-US" dirty="0"/>
        </a:p>
      </dgm:t>
    </dgm:pt>
    <dgm:pt modelId="{79C7E84F-A2E0-4765-A2AE-D640A5F0491B}" type="parTrans" cxnId="{BA7A3A1A-D55F-42BC-BFED-E328CA5AAE79}">
      <dgm:prSet/>
      <dgm:spPr/>
      <dgm:t>
        <a:bodyPr/>
        <a:lstStyle/>
        <a:p>
          <a:endParaRPr lang="en-US"/>
        </a:p>
      </dgm:t>
    </dgm:pt>
    <dgm:pt modelId="{4C136C87-DC77-4517-85E2-A99563D154F3}" type="sibTrans" cxnId="{BA7A3A1A-D55F-42BC-BFED-E328CA5AAE79}">
      <dgm:prSet/>
      <dgm:spPr/>
      <dgm:t>
        <a:bodyPr/>
        <a:lstStyle/>
        <a:p>
          <a:endParaRPr lang="en-US"/>
        </a:p>
      </dgm:t>
    </dgm:pt>
    <dgm:pt modelId="{FA62C05C-C64F-431F-B93B-6B2955F0DFFC}">
      <dgm:prSet/>
      <dgm:spPr/>
      <dgm:t>
        <a:bodyPr/>
        <a:lstStyle/>
        <a:p>
          <a:r>
            <a:rPr lang="fr-FR" dirty="0"/>
            <a:t>- de processus infectieux au stade évolutif, de certaines affections cutanées comme les dermatoses majeures, </a:t>
          </a:r>
          <a:endParaRPr lang="en-US" dirty="0"/>
        </a:p>
      </dgm:t>
    </dgm:pt>
    <dgm:pt modelId="{52EB8855-DF91-445E-9BD2-2A0F70760725}" type="parTrans" cxnId="{0B6591F2-5C96-49F7-9268-1A440C0FAC76}">
      <dgm:prSet/>
      <dgm:spPr/>
      <dgm:t>
        <a:bodyPr/>
        <a:lstStyle/>
        <a:p>
          <a:endParaRPr lang="en-US"/>
        </a:p>
      </dgm:t>
    </dgm:pt>
    <dgm:pt modelId="{3C8A6D84-F9BE-44F6-AD5A-95F8B820741F}" type="sibTrans" cxnId="{0B6591F2-5C96-49F7-9268-1A440C0FAC76}">
      <dgm:prSet/>
      <dgm:spPr/>
      <dgm:t>
        <a:bodyPr/>
        <a:lstStyle/>
        <a:p>
          <a:endParaRPr lang="en-US"/>
        </a:p>
      </dgm:t>
    </dgm:pt>
    <dgm:pt modelId="{28B5914A-BBF4-44FD-8CF8-664F46D5348D}">
      <dgm:prSet/>
      <dgm:spPr/>
      <dgm:t>
        <a:bodyPr/>
        <a:lstStyle/>
        <a:p>
          <a:r>
            <a:rPr lang="fr-FR" dirty="0"/>
            <a:t>- de lésions osseuses en cours de consolidation ou dans les phases évolutives de certains cancers (Dufour et al., 2016). </a:t>
          </a:r>
          <a:endParaRPr lang="en-US" dirty="0"/>
        </a:p>
      </dgm:t>
    </dgm:pt>
    <dgm:pt modelId="{8788926B-F30A-4901-90BE-2165E68F76BF}" type="parTrans" cxnId="{8ECD0669-B676-4A6C-9175-FCBBA9BEA366}">
      <dgm:prSet/>
      <dgm:spPr/>
      <dgm:t>
        <a:bodyPr/>
        <a:lstStyle/>
        <a:p>
          <a:endParaRPr lang="en-US"/>
        </a:p>
      </dgm:t>
    </dgm:pt>
    <dgm:pt modelId="{DF0DAABD-FD48-40EC-B3D6-AA9C031FE4D2}" type="sibTrans" cxnId="{8ECD0669-B676-4A6C-9175-FCBBA9BEA366}">
      <dgm:prSet/>
      <dgm:spPr/>
      <dgm:t>
        <a:bodyPr/>
        <a:lstStyle/>
        <a:p>
          <a:endParaRPr lang="en-US"/>
        </a:p>
      </dgm:t>
    </dgm:pt>
    <dgm:pt modelId="{441F6370-CDD8-478D-98AE-AB15FEDD3FAC}">
      <dgm:prSet/>
      <dgm:spPr/>
      <dgm:t>
        <a:bodyPr/>
        <a:lstStyle/>
        <a:p>
          <a:r>
            <a:rPr lang="fr-FR"/>
            <a:t>Il convient aussi d’observer certaines réserves ou précautions lorsque l’on masse une zone à risque, comme par exemple les carrefours vasculo-nerveux ou un ulcère variqueux à peine cicatrisé (Dufour et al., 2016). </a:t>
          </a:r>
          <a:endParaRPr lang="en-US"/>
        </a:p>
      </dgm:t>
    </dgm:pt>
    <dgm:pt modelId="{8B7C315F-F7EC-4652-BED4-1ABD4B64B18D}" type="parTrans" cxnId="{BF39C6A4-629F-4369-8CFE-965ADCDDF1A8}">
      <dgm:prSet/>
      <dgm:spPr/>
      <dgm:t>
        <a:bodyPr/>
        <a:lstStyle/>
        <a:p>
          <a:endParaRPr lang="en-US"/>
        </a:p>
      </dgm:t>
    </dgm:pt>
    <dgm:pt modelId="{B3010B2E-5EE9-40E2-BF42-035908DD5742}" type="sibTrans" cxnId="{BF39C6A4-629F-4369-8CFE-965ADCDDF1A8}">
      <dgm:prSet/>
      <dgm:spPr/>
      <dgm:t>
        <a:bodyPr/>
        <a:lstStyle/>
        <a:p>
          <a:endParaRPr lang="en-US"/>
        </a:p>
      </dgm:t>
    </dgm:pt>
    <dgm:pt modelId="{A228BB4D-05B2-C440-80AA-AA7C7BE363C3}" type="pres">
      <dgm:prSet presAssocID="{EE5EE54E-23E1-4423-97F8-3CC776C4A923}" presName="linear" presStyleCnt="0">
        <dgm:presLayoutVars>
          <dgm:animLvl val="lvl"/>
          <dgm:resizeHandles val="exact"/>
        </dgm:presLayoutVars>
      </dgm:prSet>
      <dgm:spPr/>
      <dgm:t>
        <a:bodyPr/>
        <a:lstStyle/>
        <a:p>
          <a:endParaRPr lang="fr-FR"/>
        </a:p>
      </dgm:t>
    </dgm:pt>
    <dgm:pt modelId="{6EE13B88-A670-0B46-80E7-C86D2BCAEFE6}" type="pres">
      <dgm:prSet presAssocID="{F2CBB154-9257-4EC8-9EC4-D2D49AE1DFBC}" presName="parentText" presStyleLbl="node1" presStyleIdx="0" presStyleCnt="5">
        <dgm:presLayoutVars>
          <dgm:chMax val="0"/>
          <dgm:bulletEnabled val="1"/>
        </dgm:presLayoutVars>
      </dgm:prSet>
      <dgm:spPr/>
      <dgm:t>
        <a:bodyPr/>
        <a:lstStyle/>
        <a:p>
          <a:endParaRPr lang="fr-FR"/>
        </a:p>
      </dgm:t>
    </dgm:pt>
    <dgm:pt modelId="{EAEAFBF9-61A4-694F-972E-CDD121BF3645}" type="pres">
      <dgm:prSet presAssocID="{07BC4ACC-0056-471E-BBE6-038355EDEAFD}" presName="spacer" presStyleCnt="0"/>
      <dgm:spPr/>
    </dgm:pt>
    <dgm:pt modelId="{E9D05B8F-8821-B34B-98F4-02E9EF6327AB}" type="pres">
      <dgm:prSet presAssocID="{90AE7AF0-8883-41A3-88D2-467F250F29FB}" presName="parentText" presStyleLbl="node1" presStyleIdx="1" presStyleCnt="5">
        <dgm:presLayoutVars>
          <dgm:chMax val="0"/>
          <dgm:bulletEnabled val="1"/>
        </dgm:presLayoutVars>
      </dgm:prSet>
      <dgm:spPr/>
      <dgm:t>
        <a:bodyPr/>
        <a:lstStyle/>
        <a:p>
          <a:endParaRPr lang="fr-FR"/>
        </a:p>
      </dgm:t>
    </dgm:pt>
    <dgm:pt modelId="{3BF4044C-453A-B34D-B8E3-72BF39C42A50}" type="pres">
      <dgm:prSet presAssocID="{4C136C87-DC77-4517-85E2-A99563D154F3}" presName="spacer" presStyleCnt="0"/>
      <dgm:spPr/>
    </dgm:pt>
    <dgm:pt modelId="{C12CD6E4-6851-AD4A-920B-D5E0F0FDCC14}" type="pres">
      <dgm:prSet presAssocID="{FA62C05C-C64F-431F-B93B-6B2955F0DFFC}" presName="parentText" presStyleLbl="node1" presStyleIdx="2" presStyleCnt="5">
        <dgm:presLayoutVars>
          <dgm:chMax val="0"/>
          <dgm:bulletEnabled val="1"/>
        </dgm:presLayoutVars>
      </dgm:prSet>
      <dgm:spPr/>
      <dgm:t>
        <a:bodyPr/>
        <a:lstStyle/>
        <a:p>
          <a:endParaRPr lang="fr-FR"/>
        </a:p>
      </dgm:t>
    </dgm:pt>
    <dgm:pt modelId="{9A89F932-0811-1540-8C74-0F13BA4530AA}" type="pres">
      <dgm:prSet presAssocID="{3C8A6D84-F9BE-44F6-AD5A-95F8B820741F}" presName="spacer" presStyleCnt="0"/>
      <dgm:spPr/>
    </dgm:pt>
    <dgm:pt modelId="{CB2ACAA7-1AD2-4045-8303-77E28E4BD1C2}" type="pres">
      <dgm:prSet presAssocID="{28B5914A-BBF4-44FD-8CF8-664F46D5348D}" presName="parentText" presStyleLbl="node1" presStyleIdx="3" presStyleCnt="5">
        <dgm:presLayoutVars>
          <dgm:chMax val="0"/>
          <dgm:bulletEnabled val="1"/>
        </dgm:presLayoutVars>
      </dgm:prSet>
      <dgm:spPr/>
      <dgm:t>
        <a:bodyPr/>
        <a:lstStyle/>
        <a:p>
          <a:endParaRPr lang="fr-FR"/>
        </a:p>
      </dgm:t>
    </dgm:pt>
    <dgm:pt modelId="{C9CE842E-584D-6645-AE2A-0A47AEA38FCD}" type="pres">
      <dgm:prSet presAssocID="{DF0DAABD-FD48-40EC-B3D6-AA9C031FE4D2}" presName="spacer" presStyleCnt="0"/>
      <dgm:spPr/>
    </dgm:pt>
    <dgm:pt modelId="{A1034FCD-B520-8648-B4C9-D64BAF122EDC}" type="pres">
      <dgm:prSet presAssocID="{441F6370-CDD8-478D-98AE-AB15FEDD3FAC}" presName="parentText" presStyleLbl="node1" presStyleIdx="4" presStyleCnt="5">
        <dgm:presLayoutVars>
          <dgm:chMax val="0"/>
          <dgm:bulletEnabled val="1"/>
        </dgm:presLayoutVars>
      </dgm:prSet>
      <dgm:spPr/>
      <dgm:t>
        <a:bodyPr/>
        <a:lstStyle/>
        <a:p>
          <a:endParaRPr lang="fr-FR"/>
        </a:p>
      </dgm:t>
    </dgm:pt>
  </dgm:ptLst>
  <dgm:cxnLst>
    <dgm:cxn modelId="{02C008D5-A38B-0549-B0C7-17558A7C56FA}" type="presOf" srcId="{EE5EE54E-23E1-4423-97F8-3CC776C4A923}" destId="{A228BB4D-05B2-C440-80AA-AA7C7BE363C3}" srcOrd="0" destOrd="0" presId="urn:microsoft.com/office/officeart/2005/8/layout/vList2"/>
    <dgm:cxn modelId="{0B6591F2-5C96-49F7-9268-1A440C0FAC76}" srcId="{EE5EE54E-23E1-4423-97F8-3CC776C4A923}" destId="{FA62C05C-C64F-431F-B93B-6B2955F0DFFC}" srcOrd="2" destOrd="0" parTransId="{52EB8855-DF91-445E-9BD2-2A0F70760725}" sibTransId="{3C8A6D84-F9BE-44F6-AD5A-95F8B820741F}"/>
    <dgm:cxn modelId="{8DCD6F1C-094F-044E-8A91-3A8744FAE33E}" type="presOf" srcId="{90AE7AF0-8883-41A3-88D2-467F250F29FB}" destId="{E9D05B8F-8821-B34B-98F4-02E9EF6327AB}" srcOrd="0" destOrd="0" presId="urn:microsoft.com/office/officeart/2005/8/layout/vList2"/>
    <dgm:cxn modelId="{BF39C6A4-629F-4369-8CFE-965ADCDDF1A8}" srcId="{EE5EE54E-23E1-4423-97F8-3CC776C4A923}" destId="{441F6370-CDD8-478D-98AE-AB15FEDD3FAC}" srcOrd="4" destOrd="0" parTransId="{8B7C315F-F7EC-4652-BED4-1ABD4B64B18D}" sibTransId="{B3010B2E-5EE9-40E2-BF42-035908DD5742}"/>
    <dgm:cxn modelId="{5A441A85-044A-8F43-93C0-86D7A784FA65}" type="presOf" srcId="{FA62C05C-C64F-431F-B93B-6B2955F0DFFC}" destId="{C12CD6E4-6851-AD4A-920B-D5E0F0FDCC14}" srcOrd="0" destOrd="0" presId="urn:microsoft.com/office/officeart/2005/8/layout/vList2"/>
    <dgm:cxn modelId="{5C1ECE99-6041-3B40-98D7-A83F6D1907DF}" type="presOf" srcId="{F2CBB154-9257-4EC8-9EC4-D2D49AE1DFBC}" destId="{6EE13B88-A670-0B46-80E7-C86D2BCAEFE6}" srcOrd="0" destOrd="0" presId="urn:microsoft.com/office/officeart/2005/8/layout/vList2"/>
    <dgm:cxn modelId="{4215659E-07B2-484A-AC1C-70D6A1EF049D}" srcId="{EE5EE54E-23E1-4423-97F8-3CC776C4A923}" destId="{F2CBB154-9257-4EC8-9EC4-D2D49AE1DFBC}" srcOrd="0" destOrd="0" parTransId="{7756CA5D-21DE-4818-83A1-6194807B3BD4}" sibTransId="{07BC4ACC-0056-471E-BBE6-038355EDEAFD}"/>
    <dgm:cxn modelId="{BA7A3A1A-D55F-42BC-BFED-E328CA5AAE79}" srcId="{EE5EE54E-23E1-4423-97F8-3CC776C4A923}" destId="{90AE7AF0-8883-41A3-88D2-467F250F29FB}" srcOrd="1" destOrd="0" parTransId="{79C7E84F-A2E0-4765-A2AE-D640A5F0491B}" sibTransId="{4C136C87-DC77-4517-85E2-A99563D154F3}"/>
    <dgm:cxn modelId="{8ECD0669-B676-4A6C-9175-FCBBA9BEA366}" srcId="{EE5EE54E-23E1-4423-97F8-3CC776C4A923}" destId="{28B5914A-BBF4-44FD-8CF8-664F46D5348D}" srcOrd="3" destOrd="0" parTransId="{8788926B-F30A-4901-90BE-2165E68F76BF}" sibTransId="{DF0DAABD-FD48-40EC-B3D6-AA9C031FE4D2}"/>
    <dgm:cxn modelId="{7E5D8B89-F794-C142-9333-698A8A83F12F}" type="presOf" srcId="{28B5914A-BBF4-44FD-8CF8-664F46D5348D}" destId="{CB2ACAA7-1AD2-4045-8303-77E28E4BD1C2}" srcOrd="0" destOrd="0" presId="urn:microsoft.com/office/officeart/2005/8/layout/vList2"/>
    <dgm:cxn modelId="{56411E63-5A50-064A-A30C-13DB67D2A167}" type="presOf" srcId="{441F6370-CDD8-478D-98AE-AB15FEDD3FAC}" destId="{A1034FCD-B520-8648-B4C9-D64BAF122EDC}" srcOrd="0" destOrd="0" presId="urn:microsoft.com/office/officeart/2005/8/layout/vList2"/>
    <dgm:cxn modelId="{EA97EDBE-2552-3A40-A6C0-9506564AA360}" type="presParOf" srcId="{A228BB4D-05B2-C440-80AA-AA7C7BE363C3}" destId="{6EE13B88-A670-0B46-80E7-C86D2BCAEFE6}" srcOrd="0" destOrd="0" presId="urn:microsoft.com/office/officeart/2005/8/layout/vList2"/>
    <dgm:cxn modelId="{E880C5E1-68C3-974A-8544-C46D3CF27B78}" type="presParOf" srcId="{A228BB4D-05B2-C440-80AA-AA7C7BE363C3}" destId="{EAEAFBF9-61A4-694F-972E-CDD121BF3645}" srcOrd="1" destOrd="0" presId="urn:microsoft.com/office/officeart/2005/8/layout/vList2"/>
    <dgm:cxn modelId="{E082DBFA-BD93-7841-80F7-E83EB2C3536C}" type="presParOf" srcId="{A228BB4D-05B2-C440-80AA-AA7C7BE363C3}" destId="{E9D05B8F-8821-B34B-98F4-02E9EF6327AB}" srcOrd="2" destOrd="0" presId="urn:microsoft.com/office/officeart/2005/8/layout/vList2"/>
    <dgm:cxn modelId="{74A35BF0-232B-7947-A5C2-FC4BC6F1847B}" type="presParOf" srcId="{A228BB4D-05B2-C440-80AA-AA7C7BE363C3}" destId="{3BF4044C-453A-B34D-B8E3-72BF39C42A50}" srcOrd="3" destOrd="0" presId="urn:microsoft.com/office/officeart/2005/8/layout/vList2"/>
    <dgm:cxn modelId="{43758FA0-2918-DD4F-A9D4-648E7EDD964D}" type="presParOf" srcId="{A228BB4D-05B2-C440-80AA-AA7C7BE363C3}" destId="{C12CD6E4-6851-AD4A-920B-D5E0F0FDCC14}" srcOrd="4" destOrd="0" presId="urn:microsoft.com/office/officeart/2005/8/layout/vList2"/>
    <dgm:cxn modelId="{4615D936-7DF0-F545-8B4F-5ED8F737E9C5}" type="presParOf" srcId="{A228BB4D-05B2-C440-80AA-AA7C7BE363C3}" destId="{9A89F932-0811-1540-8C74-0F13BA4530AA}" srcOrd="5" destOrd="0" presId="urn:microsoft.com/office/officeart/2005/8/layout/vList2"/>
    <dgm:cxn modelId="{4765D35C-18A3-1049-BF7B-269198863B7C}" type="presParOf" srcId="{A228BB4D-05B2-C440-80AA-AA7C7BE363C3}" destId="{CB2ACAA7-1AD2-4045-8303-77E28E4BD1C2}" srcOrd="6" destOrd="0" presId="urn:microsoft.com/office/officeart/2005/8/layout/vList2"/>
    <dgm:cxn modelId="{4526CB4C-AC54-A24E-B221-A71E41927018}" type="presParOf" srcId="{A228BB4D-05B2-C440-80AA-AA7C7BE363C3}" destId="{C9CE842E-584D-6645-AE2A-0A47AEA38FCD}" srcOrd="7" destOrd="0" presId="urn:microsoft.com/office/officeart/2005/8/layout/vList2"/>
    <dgm:cxn modelId="{9282BDF0-EC91-B948-A2F5-BE22DBD9CE8C}" type="presParOf" srcId="{A228BB4D-05B2-C440-80AA-AA7C7BE363C3}" destId="{A1034FCD-B520-8648-B4C9-D64BAF122ED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C2A60D-246B-406E-97FA-59B4D19E641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A5181FB1-1E14-456C-BFC9-314E6994574C}">
      <dgm:prSet/>
      <dgm:spPr/>
      <dgm:t>
        <a:bodyPr/>
        <a:lstStyle/>
        <a:p>
          <a:r>
            <a:rPr lang="fr-FR"/>
            <a:t>ces moments de soins offrent aux patients la possibilité de se détendre et de ne plus se focaliser sur la douleur ressentie (Blanchon 2014). </a:t>
          </a:r>
          <a:endParaRPr lang="en-US"/>
        </a:p>
      </dgm:t>
    </dgm:pt>
    <dgm:pt modelId="{F0D25E7B-414E-4E04-80E8-888A530A9E7D}" type="parTrans" cxnId="{289E9DCB-FA90-40E3-ADC3-4B1D5818C44F}">
      <dgm:prSet/>
      <dgm:spPr/>
      <dgm:t>
        <a:bodyPr/>
        <a:lstStyle/>
        <a:p>
          <a:endParaRPr lang="en-US"/>
        </a:p>
      </dgm:t>
    </dgm:pt>
    <dgm:pt modelId="{4A101501-E1A0-4CDD-9207-FF2D4EE479C7}" type="sibTrans" cxnId="{289E9DCB-FA90-40E3-ADC3-4B1D5818C44F}">
      <dgm:prSet/>
      <dgm:spPr/>
      <dgm:t>
        <a:bodyPr/>
        <a:lstStyle/>
        <a:p>
          <a:endParaRPr lang="en-US"/>
        </a:p>
      </dgm:t>
    </dgm:pt>
    <dgm:pt modelId="{4A0B8131-4FB4-471E-9DFE-11EA4AD71D02}">
      <dgm:prSet/>
      <dgm:spPr/>
      <dgm:t>
        <a:bodyPr/>
        <a:lstStyle/>
        <a:p>
          <a:r>
            <a:rPr lang="fr-FR"/>
            <a:t>Lorsque le patient est une personne âgée, il est recommandé de pratiquer le massage en faisant preuve de plus de douceur compte tenu de la fragilité liée au vieillissement physique de certains tissus.</a:t>
          </a:r>
          <a:endParaRPr lang="en-US"/>
        </a:p>
      </dgm:t>
    </dgm:pt>
    <dgm:pt modelId="{254EB2DA-E24D-4BDC-8DE7-3E0CC4ECB7D5}" type="parTrans" cxnId="{2CAA6D66-019E-46D3-9AC0-96B4F9EAC0E8}">
      <dgm:prSet/>
      <dgm:spPr/>
      <dgm:t>
        <a:bodyPr/>
        <a:lstStyle/>
        <a:p>
          <a:endParaRPr lang="en-US"/>
        </a:p>
      </dgm:t>
    </dgm:pt>
    <dgm:pt modelId="{7C83C568-358F-4155-A380-8BAED7B2D7A3}" type="sibTrans" cxnId="{2CAA6D66-019E-46D3-9AC0-96B4F9EAC0E8}">
      <dgm:prSet/>
      <dgm:spPr/>
      <dgm:t>
        <a:bodyPr/>
        <a:lstStyle/>
        <a:p>
          <a:endParaRPr lang="en-US"/>
        </a:p>
      </dgm:t>
    </dgm:pt>
    <dgm:pt modelId="{E4E702CC-8C7C-4037-85FE-CCAE6281816C}">
      <dgm:prSet/>
      <dgm:spPr/>
      <dgm:t>
        <a:bodyPr/>
        <a:lstStyle/>
        <a:p>
          <a:r>
            <a:rPr lang="fr-FR"/>
            <a:t>L’intensité, le rythme, la vitesse et la durée doivent donc être adaptées en fonction du patient (Dufour et al., 2016). </a:t>
          </a:r>
          <a:endParaRPr lang="en-US"/>
        </a:p>
      </dgm:t>
    </dgm:pt>
    <dgm:pt modelId="{5296DAD8-4F25-45C7-8260-5D49A99B7C09}" type="parTrans" cxnId="{D9024F0F-E029-4F13-9E9D-5F7C873E1154}">
      <dgm:prSet/>
      <dgm:spPr/>
      <dgm:t>
        <a:bodyPr/>
        <a:lstStyle/>
        <a:p>
          <a:endParaRPr lang="en-US"/>
        </a:p>
      </dgm:t>
    </dgm:pt>
    <dgm:pt modelId="{BAE13E6F-3FE5-4E3B-AF49-F445A4AB0A4B}" type="sibTrans" cxnId="{D9024F0F-E029-4F13-9E9D-5F7C873E1154}">
      <dgm:prSet/>
      <dgm:spPr/>
      <dgm:t>
        <a:bodyPr/>
        <a:lstStyle/>
        <a:p>
          <a:endParaRPr lang="en-US"/>
        </a:p>
      </dgm:t>
    </dgm:pt>
    <dgm:pt modelId="{39B46771-0527-B044-B426-694790C7331C}" type="pres">
      <dgm:prSet presAssocID="{0CC2A60D-246B-406E-97FA-59B4D19E6413}" presName="linear" presStyleCnt="0">
        <dgm:presLayoutVars>
          <dgm:animLvl val="lvl"/>
          <dgm:resizeHandles val="exact"/>
        </dgm:presLayoutVars>
      </dgm:prSet>
      <dgm:spPr/>
      <dgm:t>
        <a:bodyPr/>
        <a:lstStyle/>
        <a:p>
          <a:endParaRPr lang="fr-FR"/>
        </a:p>
      </dgm:t>
    </dgm:pt>
    <dgm:pt modelId="{6BC0569A-CB0C-8847-BA8E-D76D7E7BA8E0}" type="pres">
      <dgm:prSet presAssocID="{A5181FB1-1E14-456C-BFC9-314E6994574C}" presName="parentText" presStyleLbl="node1" presStyleIdx="0" presStyleCnt="3">
        <dgm:presLayoutVars>
          <dgm:chMax val="0"/>
          <dgm:bulletEnabled val="1"/>
        </dgm:presLayoutVars>
      </dgm:prSet>
      <dgm:spPr/>
      <dgm:t>
        <a:bodyPr/>
        <a:lstStyle/>
        <a:p>
          <a:endParaRPr lang="fr-FR"/>
        </a:p>
      </dgm:t>
    </dgm:pt>
    <dgm:pt modelId="{DAC6F701-07BA-0346-B61C-8674301E1C8A}" type="pres">
      <dgm:prSet presAssocID="{4A101501-E1A0-4CDD-9207-FF2D4EE479C7}" presName="spacer" presStyleCnt="0"/>
      <dgm:spPr/>
    </dgm:pt>
    <dgm:pt modelId="{731C20BE-1714-7645-9196-156924983170}" type="pres">
      <dgm:prSet presAssocID="{4A0B8131-4FB4-471E-9DFE-11EA4AD71D02}" presName="parentText" presStyleLbl="node1" presStyleIdx="1" presStyleCnt="3">
        <dgm:presLayoutVars>
          <dgm:chMax val="0"/>
          <dgm:bulletEnabled val="1"/>
        </dgm:presLayoutVars>
      </dgm:prSet>
      <dgm:spPr/>
      <dgm:t>
        <a:bodyPr/>
        <a:lstStyle/>
        <a:p>
          <a:endParaRPr lang="fr-FR"/>
        </a:p>
      </dgm:t>
    </dgm:pt>
    <dgm:pt modelId="{CEF1F186-94F0-5740-9E8F-F25D6F7CE456}" type="pres">
      <dgm:prSet presAssocID="{7C83C568-358F-4155-A380-8BAED7B2D7A3}" presName="spacer" presStyleCnt="0"/>
      <dgm:spPr/>
    </dgm:pt>
    <dgm:pt modelId="{047DEDCE-58F5-9946-ADE5-D49F2D7F7FF5}" type="pres">
      <dgm:prSet presAssocID="{E4E702CC-8C7C-4037-85FE-CCAE6281816C}" presName="parentText" presStyleLbl="node1" presStyleIdx="2" presStyleCnt="3">
        <dgm:presLayoutVars>
          <dgm:chMax val="0"/>
          <dgm:bulletEnabled val="1"/>
        </dgm:presLayoutVars>
      </dgm:prSet>
      <dgm:spPr/>
      <dgm:t>
        <a:bodyPr/>
        <a:lstStyle/>
        <a:p>
          <a:endParaRPr lang="fr-FR"/>
        </a:p>
      </dgm:t>
    </dgm:pt>
  </dgm:ptLst>
  <dgm:cxnLst>
    <dgm:cxn modelId="{FBE122C5-772C-884C-AA7C-EC097D89E252}" type="presOf" srcId="{A5181FB1-1E14-456C-BFC9-314E6994574C}" destId="{6BC0569A-CB0C-8847-BA8E-D76D7E7BA8E0}" srcOrd="0" destOrd="0" presId="urn:microsoft.com/office/officeart/2005/8/layout/vList2"/>
    <dgm:cxn modelId="{D9024F0F-E029-4F13-9E9D-5F7C873E1154}" srcId="{0CC2A60D-246B-406E-97FA-59B4D19E6413}" destId="{E4E702CC-8C7C-4037-85FE-CCAE6281816C}" srcOrd="2" destOrd="0" parTransId="{5296DAD8-4F25-45C7-8260-5D49A99B7C09}" sibTransId="{BAE13E6F-3FE5-4E3B-AF49-F445A4AB0A4B}"/>
    <dgm:cxn modelId="{C44B804F-69EA-3B4A-BE10-AEC893A209A0}" type="presOf" srcId="{E4E702CC-8C7C-4037-85FE-CCAE6281816C}" destId="{047DEDCE-58F5-9946-ADE5-D49F2D7F7FF5}" srcOrd="0" destOrd="0" presId="urn:microsoft.com/office/officeart/2005/8/layout/vList2"/>
    <dgm:cxn modelId="{36EDD946-479A-7042-8CB9-BC7159017AFB}" type="presOf" srcId="{0CC2A60D-246B-406E-97FA-59B4D19E6413}" destId="{39B46771-0527-B044-B426-694790C7331C}" srcOrd="0" destOrd="0" presId="urn:microsoft.com/office/officeart/2005/8/layout/vList2"/>
    <dgm:cxn modelId="{2CAA6D66-019E-46D3-9AC0-96B4F9EAC0E8}" srcId="{0CC2A60D-246B-406E-97FA-59B4D19E6413}" destId="{4A0B8131-4FB4-471E-9DFE-11EA4AD71D02}" srcOrd="1" destOrd="0" parTransId="{254EB2DA-E24D-4BDC-8DE7-3E0CC4ECB7D5}" sibTransId="{7C83C568-358F-4155-A380-8BAED7B2D7A3}"/>
    <dgm:cxn modelId="{00A010F5-5312-4B4A-83B1-D400EBE4E568}" type="presOf" srcId="{4A0B8131-4FB4-471E-9DFE-11EA4AD71D02}" destId="{731C20BE-1714-7645-9196-156924983170}" srcOrd="0" destOrd="0" presId="urn:microsoft.com/office/officeart/2005/8/layout/vList2"/>
    <dgm:cxn modelId="{289E9DCB-FA90-40E3-ADC3-4B1D5818C44F}" srcId="{0CC2A60D-246B-406E-97FA-59B4D19E6413}" destId="{A5181FB1-1E14-456C-BFC9-314E6994574C}" srcOrd="0" destOrd="0" parTransId="{F0D25E7B-414E-4E04-80E8-888A530A9E7D}" sibTransId="{4A101501-E1A0-4CDD-9207-FF2D4EE479C7}"/>
    <dgm:cxn modelId="{73E9C5EE-3963-0E44-AC2D-797EB92FEBD8}" type="presParOf" srcId="{39B46771-0527-B044-B426-694790C7331C}" destId="{6BC0569A-CB0C-8847-BA8E-D76D7E7BA8E0}" srcOrd="0" destOrd="0" presId="urn:microsoft.com/office/officeart/2005/8/layout/vList2"/>
    <dgm:cxn modelId="{B056292E-AB21-7F4F-98DE-8D9848447718}" type="presParOf" srcId="{39B46771-0527-B044-B426-694790C7331C}" destId="{DAC6F701-07BA-0346-B61C-8674301E1C8A}" srcOrd="1" destOrd="0" presId="urn:microsoft.com/office/officeart/2005/8/layout/vList2"/>
    <dgm:cxn modelId="{2D5B0785-C441-D34C-B659-82CC2D141880}" type="presParOf" srcId="{39B46771-0527-B044-B426-694790C7331C}" destId="{731C20BE-1714-7645-9196-156924983170}" srcOrd="2" destOrd="0" presId="urn:microsoft.com/office/officeart/2005/8/layout/vList2"/>
    <dgm:cxn modelId="{62827C59-F99E-D64D-913C-C518820C58FD}" type="presParOf" srcId="{39B46771-0527-B044-B426-694790C7331C}" destId="{CEF1F186-94F0-5740-9E8F-F25D6F7CE456}" srcOrd="3" destOrd="0" presId="urn:microsoft.com/office/officeart/2005/8/layout/vList2"/>
    <dgm:cxn modelId="{DB581D8E-95A2-0645-B245-C2687250050A}" type="presParOf" srcId="{39B46771-0527-B044-B426-694790C7331C}" destId="{047DEDCE-58F5-9946-ADE5-D49F2D7F7FF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2DCF18-6F97-4C51-9309-8639148E69EA}"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6B1F8BF2-7200-4C34-975C-BA9DF2720BF3}">
      <dgm:prSet/>
      <dgm:spPr/>
      <dgm:t>
        <a:bodyPr/>
        <a:lstStyle/>
        <a:p>
          <a:r>
            <a:rPr lang="fr-FR" b="1" i="1" u="sng"/>
            <a:t>Définition </a:t>
          </a:r>
          <a:r>
            <a:rPr lang="fr-FR" b="1" u="sng"/>
            <a:t>: </a:t>
          </a:r>
          <a:r>
            <a:rPr lang="fr-FR"/>
            <a:t>Manœuvre superficielle qui consiste en un déplacement de la main sans entraîner la peau ni la déprimer.</a:t>
          </a:r>
          <a:endParaRPr lang="en-US"/>
        </a:p>
      </dgm:t>
    </dgm:pt>
    <dgm:pt modelId="{0873B85F-9EED-4336-AC8B-8DFB45483039}" type="parTrans" cxnId="{CC99132E-46BC-4EB3-AA8D-FDA080B174FC}">
      <dgm:prSet/>
      <dgm:spPr/>
      <dgm:t>
        <a:bodyPr/>
        <a:lstStyle/>
        <a:p>
          <a:endParaRPr lang="en-US"/>
        </a:p>
      </dgm:t>
    </dgm:pt>
    <dgm:pt modelId="{94A84942-9681-4927-BD4F-1E107E637194}" type="sibTrans" cxnId="{CC99132E-46BC-4EB3-AA8D-FDA080B174FC}">
      <dgm:prSet/>
      <dgm:spPr/>
      <dgm:t>
        <a:bodyPr/>
        <a:lstStyle/>
        <a:p>
          <a:endParaRPr lang="en-US"/>
        </a:p>
      </dgm:t>
    </dgm:pt>
    <dgm:pt modelId="{6A919F65-A676-46D2-8952-ADE4DE0217E8}">
      <dgm:prSet/>
      <dgm:spPr/>
      <dgm:t>
        <a:bodyPr/>
        <a:lstStyle/>
        <a:p>
          <a:r>
            <a:rPr lang="fr-FR" b="1" i="1" u="sng"/>
            <a:t>Indications : </a:t>
          </a:r>
          <a:r>
            <a:rPr lang="fr-FR"/>
            <a:t>Mise en confiance du patient, fin de séance, en alternance avec d’autres manœuvres plus intenses, lutte contre les douleurs superficielles, relaxation, diminution des contractures, lutte contre les œdèmes.</a:t>
          </a:r>
          <a:endParaRPr lang="en-US"/>
        </a:p>
      </dgm:t>
    </dgm:pt>
    <dgm:pt modelId="{CB579CBE-BF7F-4492-A478-8068868393B0}" type="parTrans" cxnId="{D5F908DB-4A95-41D6-9F44-1D5A7C8DD716}">
      <dgm:prSet/>
      <dgm:spPr/>
      <dgm:t>
        <a:bodyPr/>
        <a:lstStyle/>
        <a:p>
          <a:endParaRPr lang="en-US"/>
        </a:p>
      </dgm:t>
    </dgm:pt>
    <dgm:pt modelId="{B3EF6FFB-DDBE-4AB8-8E54-1728C57AF59F}" type="sibTrans" cxnId="{D5F908DB-4A95-41D6-9F44-1D5A7C8DD716}">
      <dgm:prSet/>
      <dgm:spPr/>
      <dgm:t>
        <a:bodyPr/>
        <a:lstStyle/>
        <a:p>
          <a:endParaRPr lang="en-US"/>
        </a:p>
      </dgm:t>
    </dgm:pt>
    <dgm:pt modelId="{C769ABE4-1137-4BBC-8295-AF61C3247A66}">
      <dgm:prSet/>
      <dgm:spPr/>
      <dgm:t>
        <a:bodyPr/>
        <a:lstStyle/>
        <a:p>
          <a:r>
            <a:rPr lang="fr-FR" b="1" i="1" u="sng"/>
            <a:t>Contre-indications : </a:t>
          </a:r>
          <a:r>
            <a:rPr lang="fr-FR"/>
            <a:t>Intolérance au niveau des parties latérales du tronc, la plante des pieds, pathologies nerveuses (hypersensibilité).</a:t>
          </a:r>
          <a:endParaRPr lang="en-US"/>
        </a:p>
      </dgm:t>
    </dgm:pt>
    <dgm:pt modelId="{F685FE1E-25AC-4091-8E49-19EEF83566C0}" type="parTrans" cxnId="{7BB4623B-A805-4E25-85F0-2608F9D8DC6A}">
      <dgm:prSet/>
      <dgm:spPr/>
      <dgm:t>
        <a:bodyPr/>
        <a:lstStyle/>
        <a:p>
          <a:endParaRPr lang="en-US"/>
        </a:p>
      </dgm:t>
    </dgm:pt>
    <dgm:pt modelId="{C3C76D6B-07CD-4712-B3B4-82685B97966B}" type="sibTrans" cxnId="{7BB4623B-A805-4E25-85F0-2608F9D8DC6A}">
      <dgm:prSet/>
      <dgm:spPr/>
      <dgm:t>
        <a:bodyPr/>
        <a:lstStyle/>
        <a:p>
          <a:endParaRPr lang="en-US"/>
        </a:p>
      </dgm:t>
    </dgm:pt>
    <dgm:pt modelId="{A6BED9B0-16E7-E942-872C-D90101A76D43}" type="pres">
      <dgm:prSet presAssocID="{D22DCF18-6F97-4C51-9309-8639148E69EA}" presName="linear" presStyleCnt="0">
        <dgm:presLayoutVars>
          <dgm:animLvl val="lvl"/>
          <dgm:resizeHandles val="exact"/>
        </dgm:presLayoutVars>
      </dgm:prSet>
      <dgm:spPr/>
      <dgm:t>
        <a:bodyPr/>
        <a:lstStyle/>
        <a:p>
          <a:endParaRPr lang="fr-FR"/>
        </a:p>
      </dgm:t>
    </dgm:pt>
    <dgm:pt modelId="{060521BA-E12F-854E-BB7D-E13890341A4E}" type="pres">
      <dgm:prSet presAssocID="{6B1F8BF2-7200-4C34-975C-BA9DF2720BF3}" presName="parentText" presStyleLbl="node1" presStyleIdx="0" presStyleCnt="3">
        <dgm:presLayoutVars>
          <dgm:chMax val="0"/>
          <dgm:bulletEnabled val="1"/>
        </dgm:presLayoutVars>
      </dgm:prSet>
      <dgm:spPr/>
      <dgm:t>
        <a:bodyPr/>
        <a:lstStyle/>
        <a:p>
          <a:endParaRPr lang="fr-FR"/>
        </a:p>
      </dgm:t>
    </dgm:pt>
    <dgm:pt modelId="{DB8380DE-1016-2C47-B740-E99D0607AB99}" type="pres">
      <dgm:prSet presAssocID="{94A84942-9681-4927-BD4F-1E107E637194}" presName="spacer" presStyleCnt="0"/>
      <dgm:spPr/>
    </dgm:pt>
    <dgm:pt modelId="{1FFB85FE-28FC-E741-995E-1AF90A54226B}" type="pres">
      <dgm:prSet presAssocID="{6A919F65-A676-46D2-8952-ADE4DE0217E8}" presName="parentText" presStyleLbl="node1" presStyleIdx="1" presStyleCnt="3">
        <dgm:presLayoutVars>
          <dgm:chMax val="0"/>
          <dgm:bulletEnabled val="1"/>
        </dgm:presLayoutVars>
      </dgm:prSet>
      <dgm:spPr/>
      <dgm:t>
        <a:bodyPr/>
        <a:lstStyle/>
        <a:p>
          <a:endParaRPr lang="fr-FR"/>
        </a:p>
      </dgm:t>
    </dgm:pt>
    <dgm:pt modelId="{240B636F-7A6F-6F47-888C-F1B815415615}" type="pres">
      <dgm:prSet presAssocID="{B3EF6FFB-DDBE-4AB8-8E54-1728C57AF59F}" presName="spacer" presStyleCnt="0"/>
      <dgm:spPr/>
    </dgm:pt>
    <dgm:pt modelId="{D4AEE765-E442-0A4A-8DCA-F3AB8494CC0F}" type="pres">
      <dgm:prSet presAssocID="{C769ABE4-1137-4BBC-8295-AF61C3247A66}" presName="parentText" presStyleLbl="node1" presStyleIdx="2" presStyleCnt="3">
        <dgm:presLayoutVars>
          <dgm:chMax val="0"/>
          <dgm:bulletEnabled val="1"/>
        </dgm:presLayoutVars>
      </dgm:prSet>
      <dgm:spPr/>
      <dgm:t>
        <a:bodyPr/>
        <a:lstStyle/>
        <a:p>
          <a:endParaRPr lang="fr-FR"/>
        </a:p>
      </dgm:t>
    </dgm:pt>
  </dgm:ptLst>
  <dgm:cxnLst>
    <dgm:cxn modelId="{AE6FCD51-0C8B-A649-9E8C-539F1CEDA0F3}" type="presOf" srcId="{C769ABE4-1137-4BBC-8295-AF61C3247A66}" destId="{D4AEE765-E442-0A4A-8DCA-F3AB8494CC0F}" srcOrd="0" destOrd="0" presId="urn:microsoft.com/office/officeart/2005/8/layout/vList2"/>
    <dgm:cxn modelId="{7BB4623B-A805-4E25-85F0-2608F9D8DC6A}" srcId="{D22DCF18-6F97-4C51-9309-8639148E69EA}" destId="{C769ABE4-1137-4BBC-8295-AF61C3247A66}" srcOrd="2" destOrd="0" parTransId="{F685FE1E-25AC-4091-8E49-19EEF83566C0}" sibTransId="{C3C76D6B-07CD-4712-B3B4-82685B97966B}"/>
    <dgm:cxn modelId="{6865D445-6D00-BE43-A52E-C232246E3349}" type="presOf" srcId="{D22DCF18-6F97-4C51-9309-8639148E69EA}" destId="{A6BED9B0-16E7-E942-872C-D90101A76D43}" srcOrd="0" destOrd="0" presId="urn:microsoft.com/office/officeart/2005/8/layout/vList2"/>
    <dgm:cxn modelId="{D5F908DB-4A95-41D6-9F44-1D5A7C8DD716}" srcId="{D22DCF18-6F97-4C51-9309-8639148E69EA}" destId="{6A919F65-A676-46D2-8952-ADE4DE0217E8}" srcOrd="1" destOrd="0" parTransId="{CB579CBE-BF7F-4492-A478-8068868393B0}" sibTransId="{B3EF6FFB-DDBE-4AB8-8E54-1728C57AF59F}"/>
    <dgm:cxn modelId="{F9B45F24-0E2D-FF48-A2FE-E8FC2FDB0C0E}" type="presOf" srcId="{6B1F8BF2-7200-4C34-975C-BA9DF2720BF3}" destId="{060521BA-E12F-854E-BB7D-E13890341A4E}" srcOrd="0" destOrd="0" presId="urn:microsoft.com/office/officeart/2005/8/layout/vList2"/>
    <dgm:cxn modelId="{9482C4F5-7BDA-5C44-A134-661BBFE82410}" type="presOf" srcId="{6A919F65-A676-46D2-8952-ADE4DE0217E8}" destId="{1FFB85FE-28FC-E741-995E-1AF90A54226B}" srcOrd="0" destOrd="0" presId="urn:microsoft.com/office/officeart/2005/8/layout/vList2"/>
    <dgm:cxn modelId="{CC99132E-46BC-4EB3-AA8D-FDA080B174FC}" srcId="{D22DCF18-6F97-4C51-9309-8639148E69EA}" destId="{6B1F8BF2-7200-4C34-975C-BA9DF2720BF3}" srcOrd="0" destOrd="0" parTransId="{0873B85F-9EED-4336-AC8B-8DFB45483039}" sibTransId="{94A84942-9681-4927-BD4F-1E107E637194}"/>
    <dgm:cxn modelId="{1C424E34-1F5E-0F41-BA82-E15A7EC2A01E}" type="presParOf" srcId="{A6BED9B0-16E7-E942-872C-D90101A76D43}" destId="{060521BA-E12F-854E-BB7D-E13890341A4E}" srcOrd="0" destOrd="0" presId="urn:microsoft.com/office/officeart/2005/8/layout/vList2"/>
    <dgm:cxn modelId="{6DCBB8EE-9BEC-374E-A01A-A637B7FF8360}" type="presParOf" srcId="{A6BED9B0-16E7-E942-872C-D90101A76D43}" destId="{DB8380DE-1016-2C47-B740-E99D0607AB99}" srcOrd="1" destOrd="0" presId="urn:microsoft.com/office/officeart/2005/8/layout/vList2"/>
    <dgm:cxn modelId="{3147160B-E7A9-3948-8B80-167E223E8F54}" type="presParOf" srcId="{A6BED9B0-16E7-E942-872C-D90101A76D43}" destId="{1FFB85FE-28FC-E741-995E-1AF90A54226B}" srcOrd="2" destOrd="0" presId="urn:microsoft.com/office/officeart/2005/8/layout/vList2"/>
    <dgm:cxn modelId="{E96BCE1C-B309-E648-A660-1BA9859E96C7}" type="presParOf" srcId="{A6BED9B0-16E7-E942-872C-D90101A76D43}" destId="{240B636F-7A6F-6F47-888C-F1B815415615}" srcOrd="3" destOrd="0" presId="urn:microsoft.com/office/officeart/2005/8/layout/vList2"/>
    <dgm:cxn modelId="{2C0BF343-7366-2249-A1F2-E5D3600189B7}" type="presParOf" srcId="{A6BED9B0-16E7-E942-872C-D90101A76D43}" destId="{D4AEE765-E442-0A4A-8DCA-F3AB8494CC0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F45EA7-A17D-4A73-8F51-540030CE0C8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7E76322-1074-4D4B-9A3F-2F1A9EC5873F}">
      <dgm:prSet/>
      <dgm:spPr/>
      <dgm:t>
        <a:bodyPr/>
        <a:lstStyle/>
        <a:p>
          <a:r>
            <a:rPr lang="fr-FR" b="1" i="1" u="sng"/>
            <a:t>Définition d’une pression : </a:t>
          </a:r>
          <a:r>
            <a:rPr lang="fr-FR"/>
            <a:t>Manœuvre qui consiste à appuyer selon différentes modalités sur la peau et les parties sous-jacentes (muscles, ligaments, tendons, os, graisse, artères, veines).</a:t>
          </a:r>
          <a:endParaRPr lang="en-US"/>
        </a:p>
      </dgm:t>
    </dgm:pt>
    <dgm:pt modelId="{AC270995-46BE-414E-85C8-4A53F5448937}" type="parTrans" cxnId="{A7425CE4-F607-457B-9FCD-894EADDD700B}">
      <dgm:prSet/>
      <dgm:spPr/>
      <dgm:t>
        <a:bodyPr/>
        <a:lstStyle/>
        <a:p>
          <a:endParaRPr lang="en-US"/>
        </a:p>
      </dgm:t>
    </dgm:pt>
    <dgm:pt modelId="{C4A3063D-AD33-4DC4-9104-6484A545D2FD}" type="sibTrans" cxnId="{A7425CE4-F607-457B-9FCD-894EADDD700B}">
      <dgm:prSet/>
      <dgm:spPr/>
      <dgm:t>
        <a:bodyPr/>
        <a:lstStyle/>
        <a:p>
          <a:endParaRPr lang="en-US"/>
        </a:p>
      </dgm:t>
    </dgm:pt>
    <dgm:pt modelId="{E360BDD7-7651-47E8-80EA-8FB1C41333FB}">
      <dgm:prSet/>
      <dgm:spPr/>
      <dgm:t>
        <a:bodyPr/>
        <a:lstStyle/>
        <a:p>
          <a:r>
            <a:rPr lang="fr-FR" b="1" i="1" u="sng"/>
            <a:t>Définition des pressions glissées : </a:t>
          </a:r>
          <a:r>
            <a:rPr lang="fr-FR"/>
            <a:t>Manœuvre qui consiste à faire glisser les mains du thérapeute sur les téguments en comprimant les parties molles sous-jacentes. La pression dépend de la région sous-jacente, entraîne les téguments voire les masses musculaires.</a:t>
          </a:r>
          <a:endParaRPr lang="en-US"/>
        </a:p>
      </dgm:t>
    </dgm:pt>
    <dgm:pt modelId="{F3745055-3071-4766-8EB2-F95373944612}" type="parTrans" cxnId="{298DBB84-E6BC-420A-AC0F-D609AAB0098C}">
      <dgm:prSet/>
      <dgm:spPr/>
      <dgm:t>
        <a:bodyPr/>
        <a:lstStyle/>
        <a:p>
          <a:endParaRPr lang="en-US"/>
        </a:p>
      </dgm:t>
    </dgm:pt>
    <dgm:pt modelId="{5A571F00-3BDC-4320-88A9-9D11F56A7BBE}" type="sibTrans" cxnId="{298DBB84-E6BC-420A-AC0F-D609AAB0098C}">
      <dgm:prSet/>
      <dgm:spPr/>
      <dgm:t>
        <a:bodyPr/>
        <a:lstStyle/>
        <a:p>
          <a:endParaRPr lang="en-US"/>
        </a:p>
      </dgm:t>
    </dgm:pt>
    <dgm:pt modelId="{BB49BD43-2E3C-4E6C-9DC6-6332EEE4E054}">
      <dgm:prSet/>
      <dgm:spPr/>
      <dgm:t>
        <a:bodyPr/>
        <a:lstStyle/>
        <a:p>
          <a:r>
            <a:rPr lang="fr-FR" b="1" i="1" u="sng"/>
            <a:t>Indications : </a:t>
          </a:r>
          <a:r>
            <a:rPr lang="fr-FR"/>
            <a:t>Retour veineux, troubles du transit intestinal, traitement d’un organe à distance, douleur.</a:t>
          </a:r>
          <a:endParaRPr lang="en-US"/>
        </a:p>
      </dgm:t>
    </dgm:pt>
    <dgm:pt modelId="{93102FBA-670F-46DB-B5A4-ED29401A616A}" type="parTrans" cxnId="{B680E14C-5368-44DF-B303-2591DD1F67E9}">
      <dgm:prSet/>
      <dgm:spPr/>
      <dgm:t>
        <a:bodyPr/>
        <a:lstStyle/>
        <a:p>
          <a:endParaRPr lang="en-US"/>
        </a:p>
      </dgm:t>
    </dgm:pt>
    <dgm:pt modelId="{2831DF98-29E3-47C4-A3A0-0F4A44EBF228}" type="sibTrans" cxnId="{B680E14C-5368-44DF-B303-2591DD1F67E9}">
      <dgm:prSet/>
      <dgm:spPr/>
      <dgm:t>
        <a:bodyPr/>
        <a:lstStyle/>
        <a:p>
          <a:endParaRPr lang="en-US"/>
        </a:p>
      </dgm:t>
    </dgm:pt>
    <dgm:pt modelId="{637EA597-4C9F-4001-AC02-FFEDE0CAEEB7}">
      <dgm:prSet/>
      <dgm:spPr/>
      <dgm:t>
        <a:bodyPr/>
        <a:lstStyle/>
        <a:p>
          <a:r>
            <a:rPr lang="fr-FR" b="1" i="1" u="sng"/>
            <a:t>Contre-indications : </a:t>
          </a:r>
          <a:r>
            <a:rPr lang="fr-FR"/>
            <a:t>Fragilité capillaire et veineuse, artérite, surface osseuse et cartilage avec ostéosynthèse, infection (risque de septicémie).</a:t>
          </a:r>
          <a:endParaRPr lang="en-US"/>
        </a:p>
      </dgm:t>
    </dgm:pt>
    <dgm:pt modelId="{DEDE96F7-126D-488C-83B7-8A6CBA5C88A2}" type="parTrans" cxnId="{5873CCDB-71D9-4B19-98B2-F454FAE80FEF}">
      <dgm:prSet/>
      <dgm:spPr/>
      <dgm:t>
        <a:bodyPr/>
        <a:lstStyle/>
        <a:p>
          <a:endParaRPr lang="en-US"/>
        </a:p>
      </dgm:t>
    </dgm:pt>
    <dgm:pt modelId="{4C519B90-3A2E-48E9-A439-DE3E960A573C}" type="sibTrans" cxnId="{5873CCDB-71D9-4B19-98B2-F454FAE80FEF}">
      <dgm:prSet/>
      <dgm:spPr/>
      <dgm:t>
        <a:bodyPr/>
        <a:lstStyle/>
        <a:p>
          <a:endParaRPr lang="en-US"/>
        </a:p>
      </dgm:t>
    </dgm:pt>
    <dgm:pt modelId="{BBFF10C3-34B1-EF4F-9E72-F1BE1DEA875E}" type="pres">
      <dgm:prSet presAssocID="{8CF45EA7-A17D-4A73-8F51-540030CE0C89}" presName="linear" presStyleCnt="0">
        <dgm:presLayoutVars>
          <dgm:animLvl val="lvl"/>
          <dgm:resizeHandles val="exact"/>
        </dgm:presLayoutVars>
      </dgm:prSet>
      <dgm:spPr/>
      <dgm:t>
        <a:bodyPr/>
        <a:lstStyle/>
        <a:p>
          <a:endParaRPr lang="fr-FR"/>
        </a:p>
      </dgm:t>
    </dgm:pt>
    <dgm:pt modelId="{9B1B1A4B-ACCF-734F-9896-FD352D37FFE4}" type="pres">
      <dgm:prSet presAssocID="{E7E76322-1074-4D4B-9A3F-2F1A9EC5873F}" presName="parentText" presStyleLbl="node1" presStyleIdx="0" presStyleCnt="4">
        <dgm:presLayoutVars>
          <dgm:chMax val="0"/>
          <dgm:bulletEnabled val="1"/>
        </dgm:presLayoutVars>
      </dgm:prSet>
      <dgm:spPr/>
      <dgm:t>
        <a:bodyPr/>
        <a:lstStyle/>
        <a:p>
          <a:endParaRPr lang="fr-FR"/>
        </a:p>
      </dgm:t>
    </dgm:pt>
    <dgm:pt modelId="{AE527051-F125-414A-B4DA-BDD1A39A6F8C}" type="pres">
      <dgm:prSet presAssocID="{C4A3063D-AD33-4DC4-9104-6484A545D2FD}" presName="spacer" presStyleCnt="0"/>
      <dgm:spPr/>
    </dgm:pt>
    <dgm:pt modelId="{EF77DF72-5976-E342-A79C-732AC913C817}" type="pres">
      <dgm:prSet presAssocID="{E360BDD7-7651-47E8-80EA-8FB1C41333FB}" presName="parentText" presStyleLbl="node1" presStyleIdx="1" presStyleCnt="4">
        <dgm:presLayoutVars>
          <dgm:chMax val="0"/>
          <dgm:bulletEnabled val="1"/>
        </dgm:presLayoutVars>
      </dgm:prSet>
      <dgm:spPr/>
      <dgm:t>
        <a:bodyPr/>
        <a:lstStyle/>
        <a:p>
          <a:endParaRPr lang="fr-FR"/>
        </a:p>
      </dgm:t>
    </dgm:pt>
    <dgm:pt modelId="{81ED19F5-AD06-644A-8212-B7CC66D71D9C}" type="pres">
      <dgm:prSet presAssocID="{5A571F00-3BDC-4320-88A9-9D11F56A7BBE}" presName="spacer" presStyleCnt="0"/>
      <dgm:spPr/>
    </dgm:pt>
    <dgm:pt modelId="{7E692A36-7820-3E43-BDA5-47367AF0977A}" type="pres">
      <dgm:prSet presAssocID="{BB49BD43-2E3C-4E6C-9DC6-6332EEE4E054}" presName="parentText" presStyleLbl="node1" presStyleIdx="2" presStyleCnt="4">
        <dgm:presLayoutVars>
          <dgm:chMax val="0"/>
          <dgm:bulletEnabled val="1"/>
        </dgm:presLayoutVars>
      </dgm:prSet>
      <dgm:spPr/>
      <dgm:t>
        <a:bodyPr/>
        <a:lstStyle/>
        <a:p>
          <a:endParaRPr lang="fr-FR"/>
        </a:p>
      </dgm:t>
    </dgm:pt>
    <dgm:pt modelId="{7680F6DC-6D27-C84E-B8EE-B7124C90CE17}" type="pres">
      <dgm:prSet presAssocID="{2831DF98-29E3-47C4-A3A0-0F4A44EBF228}" presName="spacer" presStyleCnt="0"/>
      <dgm:spPr/>
    </dgm:pt>
    <dgm:pt modelId="{2572527F-C806-9F43-B69E-933EF03908E5}" type="pres">
      <dgm:prSet presAssocID="{637EA597-4C9F-4001-AC02-FFEDE0CAEEB7}" presName="parentText" presStyleLbl="node1" presStyleIdx="3" presStyleCnt="4">
        <dgm:presLayoutVars>
          <dgm:chMax val="0"/>
          <dgm:bulletEnabled val="1"/>
        </dgm:presLayoutVars>
      </dgm:prSet>
      <dgm:spPr/>
      <dgm:t>
        <a:bodyPr/>
        <a:lstStyle/>
        <a:p>
          <a:endParaRPr lang="fr-FR"/>
        </a:p>
      </dgm:t>
    </dgm:pt>
  </dgm:ptLst>
  <dgm:cxnLst>
    <dgm:cxn modelId="{A7425CE4-F607-457B-9FCD-894EADDD700B}" srcId="{8CF45EA7-A17D-4A73-8F51-540030CE0C89}" destId="{E7E76322-1074-4D4B-9A3F-2F1A9EC5873F}" srcOrd="0" destOrd="0" parTransId="{AC270995-46BE-414E-85C8-4A53F5448937}" sibTransId="{C4A3063D-AD33-4DC4-9104-6484A545D2FD}"/>
    <dgm:cxn modelId="{298DBB84-E6BC-420A-AC0F-D609AAB0098C}" srcId="{8CF45EA7-A17D-4A73-8F51-540030CE0C89}" destId="{E360BDD7-7651-47E8-80EA-8FB1C41333FB}" srcOrd="1" destOrd="0" parTransId="{F3745055-3071-4766-8EB2-F95373944612}" sibTransId="{5A571F00-3BDC-4320-88A9-9D11F56A7BBE}"/>
    <dgm:cxn modelId="{5873CCDB-71D9-4B19-98B2-F454FAE80FEF}" srcId="{8CF45EA7-A17D-4A73-8F51-540030CE0C89}" destId="{637EA597-4C9F-4001-AC02-FFEDE0CAEEB7}" srcOrd="3" destOrd="0" parTransId="{DEDE96F7-126D-488C-83B7-8A6CBA5C88A2}" sibTransId="{4C519B90-3A2E-48E9-A439-DE3E960A573C}"/>
    <dgm:cxn modelId="{161FB06A-B73D-3F45-AA9E-93223E45A85D}" type="presOf" srcId="{8CF45EA7-A17D-4A73-8F51-540030CE0C89}" destId="{BBFF10C3-34B1-EF4F-9E72-F1BE1DEA875E}" srcOrd="0" destOrd="0" presId="urn:microsoft.com/office/officeart/2005/8/layout/vList2"/>
    <dgm:cxn modelId="{9F25C178-163E-5F4E-B498-7A7CAAA162F8}" type="presOf" srcId="{BB49BD43-2E3C-4E6C-9DC6-6332EEE4E054}" destId="{7E692A36-7820-3E43-BDA5-47367AF0977A}" srcOrd="0" destOrd="0" presId="urn:microsoft.com/office/officeart/2005/8/layout/vList2"/>
    <dgm:cxn modelId="{B680E14C-5368-44DF-B303-2591DD1F67E9}" srcId="{8CF45EA7-A17D-4A73-8F51-540030CE0C89}" destId="{BB49BD43-2E3C-4E6C-9DC6-6332EEE4E054}" srcOrd="2" destOrd="0" parTransId="{93102FBA-670F-46DB-B5A4-ED29401A616A}" sibTransId="{2831DF98-29E3-47C4-A3A0-0F4A44EBF228}"/>
    <dgm:cxn modelId="{A036D960-C096-574C-B505-C850A3A8272C}" type="presOf" srcId="{E360BDD7-7651-47E8-80EA-8FB1C41333FB}" destId="{EF77DF72-5976-E342-A79C-732AC913C817}" srcOrd="0" destOrd="0" presId="urn:microsoft.com/office/officeart/2005/8/layout/vList2"/>
    <dgm:cxn modelId="{0928A034-1A99-224E-8583-4600D5ABD3A1}" type="presOf" srcId="{E7E76322-1074-4D4B-9A3F-2F1A9EC5873F}" destId="{9B1B1A4B-ACCF-734F-9896-FD352D37FFE4}" srcOrd="0" destOrd="0" presId="urn:microsoft.com/office/officeart/2005/8/layout/vList2"/>
    <dgm:cxn modelId="{43D82C94-D36D-4445-856C-B90C491FF54C}" type="presOf" srcId="{637EA597-4C9F-4001-AC02-FFEDE0CAEEB7}" destId="{2572527F-C806-9F43-B69E-933EF03908E5}" srcOrd="0" destOrd="0" presId="urn:microsoft.com/office/officeart/2005/8/layout/vList2"/>
    <dgm:cxn modelId="{9283FBA3-6792-D947-8FA3-36DD09A1BEC4}" type="presParOf" srcId="{BBFF10C3-34B1-EF4F-9E72-F1BE1DEA875E}" destId="{9B1B1A4B-ACCF-734F-9896-FD352D37FFE4}" srcOrd="0" destOrd="0" presId="urn:microsoft.com/office/officeart/2005/8/layout/vList2"/>
    <dgm:cxn modelId="{56F6D3D9-946F-B64E-B70B-9DD2462AE24A}" type="presParOf" srcId="{BBFF10C3-34B1-EF4F-9E72-F1BE1DEA875E}" destId="{AE527051-F125-414A-B4DA-BDD1A39A6F8C}" srcOrd="1" destOrd="0" presId="urn:microsoft.com/office/officeart/2005/8/layout/vList2"/>
    <dgm:cxn modelId="{CF632406-7011-A147-B206-4B4737682FCE}" type="presParOf" srcId="{BBFF10C3-34B1-EF4F-9E72-F1BE1DEA875E}" destId="{EF77DF72-5976-E342-A79C-732AC913C817}" srcOrd="2" destOrd="0" presId="urn:microsoft.com/office/officeart/2005/8/layout/vList2"/>
    <dgm:cxn modelId="{9E183BFF-BC53-4641-9CA1-F0727D85B689}" type="presParOf" srcId="{BBFF10C3-34B1-EF4F-9E72-F1BE1DEA875E}" destId="{81ED19F5-AD06-644A-8212-B7CC66D71D9C}" srcOrd="3" destOrd="0" presId="urn:microsoft.com/office/officeart/2005/8/layout/vList2"/>
    <dgm:cxn modelId="{7416343C-D813-9940-8AA9-3701D766E12C}" type="presParOf" srcId="{BBFF10C3-34B1-EF4F-9E72-F1BE1DEA875E}" destId="{7E692A36-7820-3E43-BDA5-47367AF0977A}" srcOrd="4" destOrd="0" presId="urn:microsoft.com/office/officeart/2005/8/layout/vList2"/>
    <dgm:cxn modelId="{98671E7F-3839-EB43-9AED-8CBB9FF961C2}" type="presParOf" srcId="{BBFF10C3-34B1-EF4F-9E72-F1BE1DEA875E}" destId="{7680F6DC-6D27-C84E-B8EE-B7124C90CE17}" srcOrd="5" destOrd="0" presId="urn:microsoft.com/office/officeart/2005/8/layout/vList2"/>
    <dgm:cxn modelId="{BD735B14-6493-E148-9484-4E071F386557}" type="presParOf" srcId="{BBFF10C3-34B1-EF4F-9E72-F1BE1DEA875E}" destId="{2572527F-C806-9F43-B69E-933EF03908E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376C5-10EF-C44D-A2AF-000041EBEE02}" type="datetimeFigureOut">
              <a:rPr lang="fr-FR" smtClean="0"/>
              <a:t>13/11/2019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103EF-750D-3548-9A1C-13D7FCD571A1}" type="slidenum">
              <a:rPr lang="fr-FR" smtClean="0"/>
              <a:t>‹N°›</a:t>
            </a:fld>
            <a:endParaRPr lang="fr-FR"/>
          </a:p>
        </p:txBody>
      </p:sp>
    </p:spTree>
    <p:extLst>
      <p:ext uri="{BB962C8B-B14F-4D97-AF65-F5344CB8AC3E}">
        <p14:creationId xmlns:p14="http://schemas.microsoft.com/office/powerpoint/2010/main" val="71299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732CB73-67E2-DE49-9DC9-DE8414EEE58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BA2CA7B1-F9EF-C748-ABD4-440991BB14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AD0DFDA4-4141-F64B-8CF0-E85B8CA0B08E}"/>
              </a:ext>
            </a:extLst>
          </p:cNvPr>
          <p:cNvSpPr>
            <a:spLocks noGrp="1"/>
          </p:cNvSpPr>
          <p:nvPr>
            <p:ph type="dt" sz="half" idx="10"/>
          </p:nvPr>
        </p:nvSpPr>
        <p:spPr/>
        <p:txBody>
          <a:bodyPr/>
          <a:lstStyle/>
          <a:p>
            <a:fld id="{D125E6C0-8666-D24C-9761-3E6E5FDE08A8}" type="datetime1">
              <a:rPr lang="fr-FR" smtClean="0"/>
              <a:t>13/11/2019</a:t>
            </a:fld>
            <a:endParaRPr lang="fr-FR"/>
          </a:p>
        </p:txBody>
      </p:sp>
      <p:sp>
        <p:nvSpPr>
          <p:cNvPr id="5" name="Espace réservé du pied de page 4">
            <a:extLst>
              <a:ext uri="{FF2B5EF4-FFF2-40B4-BE49-F238E27FC236}">
                <a16:creationId xmlns:a16="http://schemas.microsoft.com/office/drawing/2014/main" xmlns="" id="{A979393A-28AE-1D46-A942-BD8857B6A892}"/>
              </a:ext>
            </a:extLst>
          </p:cNvPr>
          <p:cNvSpPr>
            <a:spLocks noGrp="1"/>
          </p:cNvSpPr>
          <p:nvPr>
            <p:ph type="ftr" sz="quarter" idx="11"/>
          </p:nvPr>
        </p:nvSpPr>
        <p:spPr/>
        <p:txBody>
          <a:bodyPr/>
          <a:lstStyle/>
          <a:p>
            <a:r>
              <a:rPr lang="fr-FR"/>
              <a:t>M. St-C. - Conférence "Douleur et Massage" - Deauville  novembre 2019</a:t>
            </a:r>
          </a:p>
        </p:txBody>
      </p:sp>
      <p:sp>
        <p:nvSpPr>
          <p:cNvPr id="6" name="Espace réservé du numéro de diapositive 5">
            <a:extLst>
              <a:ext uri="{FF2B5EF4-FFF2-40B4-BE49-F238E27FC236}">
                <a16:creationId xmlns:a16="http://schemas.microsoft.com/office/drawing/2014/main" xmlns="" id="{7141A104-0F5A-8C48-87B1-DEB4A13335AB}"/>
              </a:ext>
            </a:extLst>
          </p:cNvPr>
          <p:cNvSpPr>
            <a:spLocks noGrp="1"/>
          </p:cNvSpPr>
          <p:nvPr>
            <p:ph type="sldNum" sz="quarter" idx="12"/>
          </p:nvPr>
        </p:nvSpPr>
        <p:spPr/>
        <p:txBody>
          <a:bodyPr/>
          <a:lstStyle/>
          <a:p>
            <a:fld id="{F7F8310B-89AC-BE42-8B10-D8D5F149B47D}" type="slidenum">
              <a:rPr lang="fr-FR" smtClean="0"/>
              <a:t>‹N°›</a:t>
            </a:fld>
            <a:endParaRPr lang="fr-FR"/>
          </a:p>
        </p:txBody>
      </p:sp>
    </p:spTree>
    <p:extLst>
      <p:ext uri="{BB962C8B-B14F-4D97-AF65-F5344CB8AC3E}">
        <p14:creationId xmlns:p14="http://schemas.microsoft.com/office/powerpoint/2010/main" val="209587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CAE9DF2-4E37-0645-BB7A-6D5CB08D7BD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43592D6B-B7CC-404D-9C96-FE86E2DBFE7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4D0742C9-E1EC-924E-BCA4-81AE40E94290}"/>
              </a:ext>
            </a:extLst>
          </p:cNvPr>
          <p:cNvSpPr>
            <a:spLocks noGrp="1"/>
          </p:cNvSpPr>
          <p:nvPr>
            <p:ph type="dt" sz="half" idx="10"/>
          </p:nvPr>
        </p:nvSpPr>
        <p:spPr/>
        <p:txBody>
          <a:bodyPr/>
          <a:lstStyle/>
          <a:p>
            <a:fld id="{AC3AE6B9-9C40-0346-A33A-BD87E094CBE0}" type="datetime1">
              <a:rPr lang="fr-FR" smtClean="0"/>
              <a:t>13/11/2019</a:t>
            </a:fld>
            <a:endParaRPr lang="fr-FR"/>
          </a:p>
        </p:txBody>
      </p:sp>
      <p:sp>
        <p:nvSpPr>
          <p:cNvPr id="5" name="Espace réservé du pied de page 4">
            <a:extLst>
              <a:ext uri="{FF2B5EF4-FFF2-40B4-BE49-F238E27FC236}">
                <a16:creationId xmlns:a16="http://schemas.microsoft.com/office/drawing/2014/main" xmlns="" id="{761E9D1A-D0B4-6143-9B0D-04F8A2F618E4}"/>
              </a:ext>
            </a:extLst>
          </p:cNvPr>
          <p:cNvSpPr>
            <a:spLocks noGrp="1"/>
          </p:cNvSpPr>
          <p:nvPr>
            <p:ph type="ftr" sz="quarter" idx="11"/>
          </p:nvPr>
        </p:nvSpPr>
        <p:spPr/>
        <p:txBody>
          <a:bodyPr/>
          <a:lstStyle/>
          <a:p>
            <a:r>
              <a:rPr lang="fr-FR"/>
              <a:t>M. St-C. - Conférence "Douleur et Massage" - Deauville  novembre 2019</a:t>
            </a:r>
          </a:p>
        </p:txBody>
      </p:sp>
      <p:sp>
        <p:nvSpPr>
          <p:cNvPr id="6" name="Espace réservé du numéro de diapositive 5">
            <a:extLst>
              <a:ext uri="{FF2B5EF4-FFF2-40B4-BE49-F238E27FC236}">
                <a16:creationId xmlns:a16="http://schemas.microsoft.com/office/drawing/2014/main" xmlns="" id="{3454942D-38A2-C449-A4CA-72C2384FE005}"/>
              </a:ext>
            </a:extLst>
          </p:cNvPr>
          <p:cNvSpPr>
            <a:spLocks noGrp="1"/>
          </p:cNvSpPr>
          <p:nvPr>
            <p:ph type="sldNum" sz="quarter" idx="12"/>
          </p:nvPr>
        </p:nvSpPr>
        <p:spPr/>
        <p:txBody>
          <a:bodyPr/>
          <a:lstStyle/>
          <a:p>
            <a:fld id="{F7F8310B-89AC-BE42-8B10-D8D5F149B47D}" type="slidenum">
              <a:rPr lang="fr-FR" smtClean="0"/>
              <a:t>‹N°›</a:t>
            </a:fld>
            <a:endParaRPr lang="fr-FR"/>
          </a:p>
        </p:txBody>
      </p:sp>
    </p:spTree>
    <p:extLst>
      <p:ext uri="{BB962C8B-B14F-4D97-AF65-F5344CB8AC3E}">
        <p14:creationId xmlns:p14="http://schemas.microsoft.com/office/powerpoint/2010/main" val="152861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CD5ECC1F-FA1E-F44D-A68C-4368E50A3AF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D94232FC-8DCF-874F-AFC4-424D45B7EE9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9F60AE35-9F29-DF4B-8359-E3E777590EA0}"/>
              </a:ext>
            </a:extLst>
          </p:cNvPr>
          <p:cNvSpPr>
            <a:spLocks noGrp="1"/>
          </p:cNvSpPr>
          <p:nvPr>
            <p:ph type="dt" sz="half" idx="10"/>
          </p:nvPr>
        </p:nvSpPr>
        <p:spPr/>
        <p:txBody>
          <a:bodyPr/>
          <a:lstStyle/>
          <a:p>
            <a:fld id="{8B22EC69-10CA-0C40-AAA5-470CBF740ABC}" type="datetime1">
              <a:rPr lang="fr-FR" smtClean="0"/>
              <a:t>13/11/2019</a:t>
            </a:fld>
            <a:endParaRPr lang="fr-FR"/>
          </a:p>
        </p:txBody>
      </p:sp>
      <p:sp>
        <p:nvSpPr>
          <p:cNvPr id="5" name="Espace réservé du pied de page 4">
            <a:extLst>
              <a:ext uri="{FF2B5EF4-FFF2-40B4-BE49-F238E27FC236}">
                <a16:creationId xmlns:a16="http://schemas.microsoft.com/office/drawing/2014/main" xmlns="" id="{BA71B0CE-CC0B-9F4B-9356-04D1C4B8F29E}"/>
              </a:ext>
            </a:extLst>
          </p:cNvPr>
          <p:cNvSpPr>
            <a:spLocks noGrp="1"/>
          </p:cNvSpPr>
          <p:nvPr>
            <p:ph type="ftr" sz="quarter" idx="11"/>
          </p:nvPr>
        </p:nvSpPr>
        <p:spPr/>
        <p:txBody>
          <a:bodyPr/>
          <a:lstStyle/>
          <a:p>
            <a:r>
              <a:rPr lang="fr-FR"/>
              <a:t>M. St-C. - Conférence "Douleur et Massage" - Deauville  novembre 2019</a:t>
            </a:r>
          </a:p>
        </p:txBody>
      </p:sp>
      <p:sp>
        <p:nvSpPr>
          <p:cNvPr id="6" name="Espace réservé du numéro de diapositive 5">
            <a:extLst>
              <a:ext uri="{FF2B5EF4-FFF2-40B4-BE49-F238E27FC236}">
                <a16:creationId xmlns:a16="http://schemas.microsoft.com/office/drawing/2014/main" xmlns="" id="{0E0F5EFC-DA39-ED4A-8FD9-3400A21DB93D}"/>
              </a:ext>
            </a:extLst>
          </p:cNvPr>
          <p:cNvSpPr>
            <a:spLocks noGrp="1"/>
          </p:cNvSpPr>
          <p:nvPr>
            <p:ph type="sldNum" sz="quarter" idx="12"/>
          </p:nvPr>
        </p:nvSpPr>
        <p:spPr/>
        <p:txBody>
          <a:bodyPr/>
          <a:lstStyle/>
          <a:p>
            <a:fld id="{F7F8310B-89AC-BE42-8B10-D8D5F149B47D}" type="slidenum">
              <a:rPr lang="fr-FR" smtClean="0"/>
              <a:t>‹N°›</a:t>
            </a:fld>
            <a:endParaRPr lang="fr-FR"/>
          </a:p>
        </p:txBody>
      </p:sp>
    </p:spTree>
    <p:extLst>
      <p:ext uri="{BB962C8B-B14F-4D97-AF65-F5344CB8AC3E}">
        <p14:creationId xmlns:p14="http://schemas.microsoft.com/office/powerpoint/2010/main" val="245028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7E2FFB9-4C85-A348-98B5-D29D82F10ED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A34A4834-0052-834F-A1A3-056F205080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560834F0-205E-B24C-ADDB-DAC1CA54067C}"/>
              </a:ext>
            </a:extLst>
          </p:cNvPr>
          <p:cNvSpPr>
            <a:spLocks noGrp="1"/>
          </p:cNvSpPr>
          <p:nvPr>
            <p:ph type="dt" sz="half" idx="10"/>
          </p:nvPr>
        </p:nvSpPr>
        <p:spPr/>
        <p:txBody>
          <a:bodyPr/>
          <a:lstStyle/>
          <a:p>
            <a:fld id="{67736F45-9904-B94A-A200-DDAD63792B4C}" type="datetime1">
              <a:rPr lang="fr-FR" smtClean="0"/>
              <a:t>13/11/2019</a:t>
            </a:fld>
            <a:endParaRPr lang="fr-FR"/>
          </a:p>
        </p:txBody>
      </p:sp>
      <p:sp>
        <p:nvSpPr>
          <p:cNvPr id="5" name="Espace réservé du pied de page 4">
            <a:extLst>
              <a:ext uri="{FF2B5EF4-FFF2-40B4-BE49-F238E27FC236}">
                <a16:creationId xmlns:a16="http://schemas.microsoft.com/office/drawing/2014/main" xmlns="" id="{51BB448E-5AAC-F24A-A763-20A2FEBDD60E}"/>
              </a:ext>
            </a:extLst>
          </p:cNvPr>
          <p:cNvSpPr>
            <a:spLocks noGrp="1"/>
          </p:cNvSpPr>
          <p:nvPr>
            <p:ph type="ftr" sz="quarter" idx="11"/>
          </p:nvPr>
        </p:nvSpPr>
        <p:spPr/>
        <p:txBody>
          <a:bodyPr/>
          <a:lstStyle/>
          <a:p>
            <a:r>
              <a:rPr lang="fr-FR"/>
              <a:t>M. St-C. - Conférence "Douleur et Massage" - Deauville  novembre 2019</a:t>
            </a:r>
          </a:p>
        </p:txBody>
      </p:sp>
      <p:sp>
        <p:nvSpPr>
          <p:cNvPr id="6" name="Espace réservé du numéro de diapositive 5">
            <a:extLst>
              <a:ext uri="{FF2B5EF4-FFF2-40B4-BE49-F238E27FC236}">
                <a16:creationId xmlns:a16="http://schemas.microsoft.com/office/drawing/2014/main" xmlns="" id="{8199EF3E-96C2-0445-A551-62173D033C3D}"/>
              </a:ext>
            </a:extLst>
          </p:cNvPr>
          <p:cNvSpPr>
            <a:spLocks noGrp="1"/>
          </p:cNvSpPr>
          <p:nvPr>
            <p:ph type="sldNum" sz="quarter" idx="12"/>
          </p:nvPr>
        </p:nvSpPr>
        <p:spPr/>
        <p:txBody>
          <a:bodyPr/>
          <a:lstStyle/>
          <a:p>
            <a:fld id="{F7F8310B-89AC-BE42-8B10-D8D5F149B47D}" type="slidenum">
              <a:rPr lang="fr-FR" smtClean="0"/>
              <a:t>‹N°›</a:t>
            </a:fld>
            <a:endParaRPr lang="fr-FR"/>
          </a:p>
        </p:txBody>
      </p:sp>
    </p:spTree>
    <p:extLst>
      <p:ext uri="{BB962C8B-B14F-4D97-AF65-F5344CB8AC3E}">
        <p14:creationId xmlns:p14="http://schemas.microsoft.com/office/powerpoint/2010/main" val="356434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7F0F101-283E-D642-BD2C-27BE220824D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CFF80ED9-DA04-834A-8375-6A2E41D6C5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6A7D011F-0A49-164C-A4E4-56F3AFBCCCA9}"/>
              </a:ext>
            </a:extLst>
          </p:cNvPr>
          <p:cNvSpPr>
            <a:spLocks noGrp="1"/>
          </p:cNvSpPr>
          <p:nvPr>
            <p:ph type="dt" sz="half" idx="10"/>
          </p:nvPr>
        </p:nvSpPr>
        <p:spPr/>
        <p:txBody>
          <a:bodyPr/>
          <a:lstStyle/>
          <a:p>
            <a:fld id="{566AC6E8-E9D3-844F-BC6D-0F17D2F2C33B}" type="datetime1">
              <a:rPr lang="fr-FR" smtClean="0"/>
              <a:t>13/11/2019</a:t>
            </a:fld>
            <a:endParaRPr lang="fr-FR"/>
          </a:p>
        </p:txBody>
      </p:sp>
      <p:sp>
        <p:nvSpPr>
          <p:cNvPr id="5" name="Espace réservé du pied de page 4">
            <a:extLst>
              <a:ext uri="{FF2B5EF4-FFF2-40B4-BE49-F238E27FC236}">
                <a16:creationId xmlns:a16="http://schemas.microsoft.com/office/drawing/2014/main" xmlns="" id="{C7EAF4E4-9565-D947-817C-12C283550EF3}"/>
              </a:ext>
            </a:extLst>
          </p:cNvPr>
          <p:cNvSpPr>
            <a:spLocks noGrp="1"/>
          </p:cNvSpPr>
          <p:nvPr>
            <p:ph type="ftr" sz="quarter" idx="11"/>
          </p:nvPr>
        </p:nvSpPr>
        <p:spPr/>
        <p:txBody>
          <a:bodyPr/>
          <a:lstStyle/>
          <a:p>
            <a:r>
              <a:rPr lang="fr-FR"/>
              <a:t>M. St-C. - Conférence "Douleur et Massage" - Deauville  novembre 2019</a:t>
            </a:r>
          </a:p>
        </p:txBody>
      </p:sp>
      <p:sp>
        <p:nvSpPr>
          <p:cNvPr id="6" name="Espace réservé du numéro de diapositive 5">
            <a:extLst>
              <a:ext uri="{FF2B5EF4-FFF2-40B4-BE49-F238E27FC236}">
                <a16:creationId xmlns:a16="http://schemas.microsoft.com/office/drawing/2014/main" xmlns="" id="{94856123-1F63-4F45-B3CA-7CAABD017FAE}"/>
              </a:ext>
            </a:extLst>
          </p:cNvPr>
          <p:cNvSpPr>
            <a:spLocks noGrp="1"/>
          </p:cNvSpPr>
          <p:nvPr>
            <p:ph type="sldNum" sz="quarter" idx="12"/>
          </p:nvPr>
        </p:nvSpPr>
        <p:spPr/>
        <p:txBody>
          <a:bodyPr/>
          <a:lstStyle/>
          <a:p>
            <a:fld id="{F7F8310B-89AC-BE42-8B10-D8D5F149B47D}" type="slidenum">
              <a:rPr lang="fr-FR" smtClean="0"/>
              <a:t>‹N°›</a:t>
            </a:fld>
            <a:endParaRPr lang="fr-FR"/>
          </a:p>
        </p:txBody>
      </p:sp>
    </p:spTree>
    <p:extLst>
      <p:ext uri="{BB962C8B-B14F-4D97-AF65-F5344CB8AC3E}">
        <p14:creationId xmlns:p14="http://schemas.microsoft.com/office/powerpoint/2010/main" val="1234133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7839901-E78C-E145-B6E6-43B0480B3E6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52D68ADB-2273-664E-8F14-D5CDF2D6627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8D515EC5-3274-F64D-983C-E05F3E265F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7CD79DC9-BBE9-394E-B201-F5F77758EF83}"/>
              </a:ext>
            </a:extLst>
          </p:cNvPr>
          <p:cNvSpPr>
            <a:spLocks noGrp="1"/>
          </p:cNvSpPr>
          <p:nvPr>
            <p:ph type="dt" sz="half" idx="10"/>
          </p:nvPr>
        </p:nvSpPr>
        <p:spPr/>
        <p:txBody>
          <a:bodyPr/>
          <a:lstStyle/>
          <a:p>
            <a:fld id="{EA38C2ED-91D4-394A-B543-7E31D4BFB6AC}" type="datetime1">
              <a:rPr lang="fr-FR" smtClean="0"/>
              <a:t>13/11/2019</a:t>
            </a:fld>
            <a:endParaRPr lang="fr-FR"/>
          </a:p>
        </p:txBody>
      </p:sp>
      <p:sp>
        <p:nvSpPr>
          <p:cNvPr id="6" name="Espace réservé du pied de page 5">
            <a:extLst>
              <a:ext uri="{FF2B5EF4-FFF2-40B4-BE49-F238E27FC236}">
                <a16:creationId xmlns:a16="http://schemas.microsoft.com/office/drawing/2014/main" xmlns="" id="{9EA8F09D-9C5B-2542-B076-1163808E3CC5}"/>
              </a:ext>
            </a:extLst>
          </p:cNvPr>
          <p:cNvSpPr>
            <a:spLocks noGrp="1"/>
          </p:cNvSpPr>
          <p:nvPr>
            <p:ph type="ftr" sz="quarter" idx="11"/>
          </p:nvPr>
        </p:nvSpPr>
        <p:spPr/>
        <p:txBody>
          <a:bodyPr/>
          <a:lstStyle/>
          <a:p>
            <a:r>
              <a:rPr lang="fr-FR"/>
              <a:t>M. St-C. - Conférence "Douleur et Massage" - Deauville  novembre 2019</a:t>
            </a:r>
          </a:p>
        </p:txBody>
      </p:sp>
      <p:sp>
        <p:nvSpPr>
          <p:cNvPr id="7" name="Espace réservé du numéro de diapositive 6">
            <a:extLst>
              <a:ext uri="{FF2B5EF4-FFF2-40B4-BE49-F238E27FC236}">
                <a16:creationId xmlns:a16="http://schemas.microsoft.com/office/drawing/2014/main" xmlns="" id="{B66B0D8E-93B4-E84B-90CC-39C88543006A}"/>
              </a:ext>
            </a:extLst>
          </p:cNvPr>
          <p:cNvSpPr>
            <a:spLocks noGrp="1"/>
          </p:cNvSpPr>
          <p:nvPr>
            <p:ph type="sldNum" sz="quarter" idx="12"/>
          </p:nvPr>
        </p:nvSpPr>
        <p:spPr/>
        <p:txBody>
          <a:bodyPr/>
          <a:lstStyle/>
          <a:p>
            <a:fld id="{F7F8310B-89AC-BE42-8B10-D8D5F149B47D}" type="slidenum">
              <a:rPr lang="fr-FR" smtClean="0"/>
              <a:t>‹N°›</a:t>
            </a:fld>
            <a:endParaRPr lang="fr-FR"/>
          </a:p>
        </p:txBody>
      </p:sp>
    </p:spTree>
    <p:extLst>
      <p:ext uri="{BB962C8B-B14F-4D97-AF65-F5344CB8AC3E}">
        <p14:creationId xmlns:p14="http://schemas.microsoft.com/office/powerpoint/2010/main" val="2827734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DBA76F8-D4FE-2D4A-BFC6-9F47C16E336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265AE8E5-5B9F-974E-970E-C7F3F15C75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3C9A8A6C-4091-7045-89B7-D82CEC320E4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65D8BC0F-34E4-254D-A5EE-E15B229C23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3DFD63C8-AA0E-AC4C-BC5D-F2A9477E556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F47E2B2B-C524-BF43-A8E7-84449A32A050}"/>
              </a:ext>
            </a:extLst>
          </p:cNvPr>
          <p:cNvSpPr>
            <a:spLocks noGrp="1"/>
          </p:cNvSpPr>
          <p:nvPr>
            <p:ph type="dt" sz="half" idx="10"/>
          </p:nvPr>
        </p:nvSpPr>
        <p:spPr/>
        <p:txBody>
          <a:bodyPr/>
          <a:lstStyle/>
          <a:p>
            <a:fld id="{771F1DD0-308B-1548-8A0E-730AD72C1D8E}" type="datetime1">
              <a:rPr lang="fr-FR" smtClean="0"/>
              <a:t>13/11/2019</a:t>
            </a:fld>
            <a:endParaRPr lang="fr-FR"/>
          </a:p>
        </p:txBody>
      </p:sp>
      <p:sp>
        <p:nvSpPr>
          <p:cNvPr id="8" name="Espace réservé du pied de page 7">
            <a:extLst>
              <a:ext uri="{FF2B5EF4-FFF2-40B4-BE49-F238E27FC236}">
                <a16:creationId xmlns:a16="http://schemas.microsoft.com/office/drawing/2014/main" xmlns="" id="{C3764C66-6040-C148-8B1D-898DD0E439E2}"/>
              </a:ext>
            </a:extLst>
          </p:cNvPr>
          <p:cNvSpPr>
            <a:spLocks noGrp="1"/>
          </p:cNvSpPr>
          <p:nvPr>
            <p:ph type="ftr" sz="quarter" idx="11"/>
          </p:nvPr>
        </p:nvSpPr>
        <p:spPr/>
        <p:txBody>
          <a:bodyPr/>
          <a:lstStyle/>
          <a:p>
            <a:r>
              <a:rPr lang="fr-FR"/>
              <a:t>M. St-C. - Conférence "Douleur et Massage" - Deauville  novembre 2019</a:t>
            </a:r>
          </a:p>
        </p:txBody>
      </p:sp>
      <p:sp>
        <p:nvSpPr>
          <p:cNvPr id="9" name="Espace réservé du numéro de diapositive 8">
            <a:extLst>
              <a:ext uri="{FF2B5EF4-FFF2-40B4-BE49-F238E27FC236}">
                <a16:creationId xmlns:a16="http://schemas.microsoft.com/office/drawing/2014/main" xmlns="" id="{C69EFEA5-0B7D-A24E-9176-2C55B9C14193}"/>
              </a:ext>
            </a:extLst>
          </p:cNvPr>
          <p:cNvSpPr>
            <a:spLocks noGrp="1"/>
          </p:cNvSpPr>
          <p:nvPr>
            <p:ph type="sldNum" sz="quarter" idx="12"/>
          </p:nvPr>
        </p:nvSpPr>
        <p:spPr/>
        <p:txBody>
          <a:bodyPr/>
          <a:lstStyle/>
          <a:p>
            <a:fld id="{F7F8310B-89AC-BE42-8B10-D8D5F149B47D}" type="slidenum">
              <a:rPr lang="fr-FR" smtClean="0"/>
              <a:t>‹N°›</a:t>
            </a:fld>
            <a:endParaRPr lang="fr-FR"/>
          </a:p>
        </p:txBody>
      </p:sp>
    </p:spTree>
    <p:extLst>
      <p:ext uri="{BB962C8B-B14F-4D97-AF65-F5344CB8AC3E}">
        <p14:creationId xmlns:p14="http://schemas.microsoft.com/office/powerpoint/2010/main" val="1458221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A275396-2F95-134F-AB00-4602D1A9688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D2099306-8AB9-A04E-9362-D6D3EC8FFBEB}"/>
              </a:ext>
            </a:extLst>
          </p:cNvPr>
          <p:cNvSpPr>
            <a:spLocks noGrp="1"/>
          </p:cNvSpPr>
          <p:nvPr>
            <p:ph type="dt" sz="half" idx="10"/>
          </p:nvPr>
        </p:nvSpPr>
        <p:spPr/>
        <p:txBody>
          <a:bodyPr/>
          <a:lstStyle/>
          <a:p>
            <a:fld id="{1430D0DB-54DE-5C48-AFBB-FD997555831F}" type="datetime1">
              <a:rPr lang="fr-FR" smtClean="0"/>
              <a:t>13/11/2019</a:t>
            </a:fld>
            <a:endParaRPr lang="fr-FR"/>
          </a:p>
        </p:txBody>
      </p:sp>
      <p:sp>
        <p:nvSpPr>
          <p:cNvPr id="4" name="Espace réservé du pied de page 3">
            <a:extLst>
              <a:ext uri="{FF2B5EF4-FFF2-40B4-BE49-F238E27FC236}">
                <a16:creationId xmlns:a16="http://schemas.microsoft.com/office/drawing/2014/main" xmlns="" id="{AD9668A0-0329-014C-8C76-E6FDAECA6EB6}"/>
              </a:ext>
            </a:extLst>
          </p:cNvPr>
          <p:cNvSpPr>
            <a:spLocks noGrp="1"/>
          </p:cNvSpPr>
          <p:nvPr>
            <p:ph type="ftr" sz="quarter" idx="11"/>
          </p:nvPr>
        </p:nvSpPr>
        <p:spPr/>
        <p:txBody>
          <a:bodyPr/>
          <a:lstStyle/>
          <a:p>
            <a:r>
              <a:rPr lang="fr-FR"/>
              <a:t>M. St-C. - Conférence "Douleur et Massage" - Deauville  novembre 2019</a:t>
            </a:r>
          </a:p>
        </p:txBody>
      </p:sp>
      <p:sp>
        <p:nvSpPr>
          <p:cNvPr id="5" name="Espace réservé du numéro de diapositive 4">
            <a:extLst>
              <a:ext uri="{FF2B5EF4-FFF2-40B4-BE49-F238E27FC236}">
                <a16:creationId xmlns:a16="http://schemas.microsoft.com/office/drawing/2014/main" xmlns="" id="{9E92DDC6-6937-C84B-A8E1-1A63808BB00F}"/>
              </a:ext>
            </a:extLst>
          </p:cNvPr>
          <p:cNvSpPr>
            <a:spLocks noGrp="1"/>
          </p:cNvSpPr>
          <p:nvPr>
            <p:ph type="sldNum" sz="quarter" idx="12"/>
          </p:nvPr>
        </p:nvSpPr>
        <p:spPr/>
        <p:txBody>
          <a:bodyPr/>
          <a:lstStyle/>
          <a:p>
            <a:fld id="{F7F8310B-89AC-BE42-8B10-D8D5F149B47D}" type="slidenum">
              <a:rPr lang="fr-FR" smtClean="0"/>
              <a:t>‹N°›</a:t>
            </a:fld>
            <a:endParaRPr lang="fr-FR"/>
          </a:p>
        </p:txBody>
      </p:sp>
    </p:spTree>
    <p:extLst>
      <p:ext uri="{BB962C8B-B14F-4D97-AF65-F5344CB8AC3E}">
        <p14:creationId xmlns:p14="http://schemas.microsoft.com/office/powerpoint/2010/main" val="48360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C5410EF4-22FA-ED42-9A6A-A587714C14A7}"/>
              </a:ext>
            </a:extLst>
          </p:cNvPr>
          <p:cNvSpPr>
            <a:spLocks noGrp="1"/>
          </p:cNvSpPr>
          <p:nvPr>
            <p:ph type="dt" sz="half" idx="10"/>
          </p:nvPr>
        </p:nvSpPr>
        <p:spPr/>
        <p:txBody>
          <a:bodyPr/>
          <a:lstStyle/>
          <a:p>
            <a:fld id="{363A47AA-EB88-374F-A36D-02C6C1DB5042}" type="datetime1">
              <a:rPr lang="fr-FR" smtClean="0"/>
              <a:t>13/11/2019</a:t>
            </a:fld>
            <a:endParaRPr lang="fr-FR"/>
          </a:p>
        </p:txBody>
      </p:sp>
      <p:sp>
        <p:nvSpPr>
          <p:cNvPr id="3" name="Espace réservé du pied de page 2">
            <a:extLst>
              <a:ext uri="{FF2B5EF4-FFF2-40B4-BE49-F238E27FC236}">
                <a16:creationId xmlns:a16="http://schemas.microsoft.com/office/drawing/2014/main" xmlns="" id="{EFC0D1E7-AF7D-6940-8162-67B3602D92F2}"/>
              </a:ext>
            </a:extLst>
          </p:cNvPr>
          <p:cNvSpPr>
            <a:spLocks noGrp="1"/>
          </p:cNvSpPr>
          <p:nvPr>
            <p:ph type="ftr" sz="quarter" idx="11"/>
          </p:nvPr>
        </p:nvSpPr>
        <p:spPr/>
        <p:txBody>
          <a:bodyPr/>
          <a:lstStyle/>
          <a:p>
            <a:r>
              <a:rPr lang="fr-FR"/>
              <a:t>M. St-C. - Conférence "Douleur et Massage" - Deauville  novembre 2019</a:t>
            </a:r>
          </a:p>
        </p:txBody>
      </p:sp>
      <p:sp>
        <p:nvSpPr>
          <p:cNvPr id="4" name="Espace réservé du numéro de diapositive 3">
            <a:extLst>
              <a:ext uri="{FF2B5EF4-FFF2-40B4-BE49-F238E27FC236}">
                <a16:creationId xmlns:a16="http://schemas.microsoft.com/office/drawing/2014/main" xmlns="" id="{57EFC725-0E53-8549-9C1B-A78D436727FF}"/>
              </a:ext>
            </a:extLst>
          </p:cNvPr>
          <p:cNvSpPr>
            <a:spLocks noGrp="1"/>
          </p:cNvSpPr>
          <p:nvPr>
            <p:ph type="sldNum" sz="quarter" idx="12"/>
          </p:nvPr>
        </p:nvSpPr>
        <p:spPr/>
        <p:txBody>
          <a:bodyPr/>
          <a:lstStyle/>
          <a:p>
            <a:fld id="{F7F8310B-89AC-BE42-8B10-D8D5F149B47D}" type="slidenum">
              <a:rPr lang="fr-FR" smtClean="0"/>
              <a:t>‹N°›</a:t>
            </a:fld>
            <a:endParaRPr lang="fr-FR"/>
          </a:p>
        </p:txBody>
      </p:sp>
    </p:spTree>
    <p:extLst>
      <p:ext uri="{BB962C8B-B14F-4D97-AF65-F5344CB8AC3E}">
        <p14:creationId xmlns:p14="http://schemas.microsoft.com/office/powerpoint/2010/main" val="3495341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4127D95-C601-2242-B693-4A0B4F1F2A5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12BFA37A-9E15-DC43-92F9-2EF5819448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49906ED7-0631-0F4A-AAD9-8A4ECABC15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37FD3D39-336A-184F-85B0-79D092EB8F38}"/>
              </a:ext>
            </a:extLst>
          </p:cNvPr>
          <p:cNvSpPr>
            <a:spLocks noGrp="1"/>
          </p:cNvSpPr>
          <p:nvPr>
            <p:ph type="dt" sz="half" idx="10"/>
          </p:nvPr>
        </p:nvSpPr>
        <p:spPr/>
        <p:txBody>
          <a:bodyPr/>
          <a:lstStyle/>
          <a:p>
            <a:fld id="{5285E1DF-C74E-2A49-8594-0DF8CB7B5241}" type="datetime1">
              <a:rPr lang="fr-FR" smtClean="0"/>
              <a:t>13/11/2019</a:t>
            </a:fld>
            <a:endParaRPr lang="fr-FR"/>
          </a:p>
        </p:txBody>
      </p:sp>
      <p:sp>
        <p:nvSpPr>
          <p:cNvPr id="6" name="Espace réservé du pied de page 5">
            <a:extLst>
              <a:ext uri="{FF2B5EF4-FFF2-40B4-BE49-F238E27FC236}">
                <a16:creationId xmlns:a16="http://schemas.microsoft.com/office/drawing/2014/main" xmlns="" id="{EF729191-8A1C-A549-9220-3BF2F6C9F4C3}"/>
              </a:ext>
            </a:extLst>
          </p:cNvPr>
          <p:cNvSpPr>
            <a:spLocks noGrp="1"/>
          </p:cNvSpPr>
          <p:nvPr>
            <p:ph type="ftr" sz="quarter" idx="11"/>
          </p:nvPr>
        </p:nvSpPr>
        <p:spPr/>
        <p:txBody>
          <a:bodyPr/>
          <a:lstStyle/>
          <a:p>
            <a:r>
              <a:rPr lang="fr-FR"/>
              <a:t>M. St-C. - Conférence "Douleur et Massage" - Deauville  novembre 2019</a:t>
            </a:r>
          </a:p>
        </p:txBody>
      </p:sp>
      <p:sp>
        <p:nvSpPr>
          <p:cNvPr id="7" name="Espace réservé du numéro de diapositive 6">
            <a:extLst>
              <a:ext uri="{FF2B5EF4-FFF2-40B4-BE49-F238E27FC236}">
                <a16:creationId xmlns:a16="http://schemas.microsoft.com/office/drawing/2014/main" xmlns="" id="{DB6797F5-C86C-2843-8C4B-2C0B32296399}"/>
              </a:ext>
            </a:extLst>
          </p:cNvPr>
          <p:cNvSpPr>
            <a:spLocks noGrp="1"/>
          </p:cNvSpPr>
          <p:nvPr>
            <p:ph type="sldNum" sz="quarter" idx="12"/>
          </p:nvPr>
        </p:nvSpPr>
        <p:spPr/>
        <p:txBody>
          <a:bodyPr/>
          <a:lstStyle/>
          <a:p>
            <a:fld id="{F7F8310B-89AC-BE42-8B10-D8D5F149B47D}" type="slidenum">
              <a:rPr lang="fr-FR" smtClean="0"/>
              <a:t>‹N°›</a:t>
            </a:fld>
            <a:endParaRPr lang="fr-FR"/>
          </a:p>
        </p:txBody>
      </p:sp>
    </p:spTree>
    <p:extLst>
      <p:ext uri="{BB962C8B-B14F-4D97-AF65-F5344CB8AC3E}">
        <p14:creationId xmlns:p14="http://schemas.microsoft.com/office/powerpoint/2010/main" val="324633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BCB68AF-5A17-9543-82AF-519B990BCA7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447D222F-05AA-2347-97E4-6BF3CB868D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45AC5812-0E4F-4744-83AA-AF0C2B1C7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41F88910-2ED9-804A-B017-0099B49FFBB6}"/>
              </a:ext>
            </a:extLst>
          </p:cNvPr>
          <p:cNvSpPr>
            <a:spLocks noGrp="1"/>
          </p:cNvSpPr>
          <p:nvPr>
            <p:ph type="dt" sz="half" idx="10"/>
          </p:nvPr>
        </p:nvSpPr>
        <p:spPr/>
        <p:txBody>
          <a:bodyPr/>
          <a:lstStyle/>
          <a:p>
            <a:fld id="{654995AB-ACA0-3E4A-B414-0827974208DE}" type="datetime1">
              <a:rPr lang="fr-FR" smtClean="0"/>
              <a:t>13/11/2019</a:t>
            </a:fld>
            <a:endParaRPr lang="fr-FR"/>
          </a:p>
        </p:txBody>
      </p:sp>
      <p:sp>
        <p:nvSpPr>
          <p:cNvPr id="6" name="Espace réservé du pied de page 5">
            <a:extLst>
              <a:ext uri="{FF2B5EF4-FFF2-40B4-BE49-F238E27FC236}">
                <a16:creationId xmlns:a16="http://schemas.microsoft.com/office/drawing/2014/main" xmlns="" id="{9E928511-BAF6-2943-9606-C44C686EA43F}"/>
              </a:ext>
            </a:extLst>
          </p:cNvPr>
          <p:cNvSpPr>
            <a:spLocks noGrp="1"/>
          </p:cNvSpPr>
          <p:nvPr>
            <p:ph type="ftr" sz="quarter" idx="11"/>
          </p:nvPr>
        </p:nvSpPr>
        <p:spPr/>
        <p:txBody>
          <a:bodyPr/>
          <a:lstStyle/>
          <a:p>
            <a:r>
              <a:rPr lang="fr-FR"/>
              <a:t>M. St-C. - Conférence "Douleur et Massage" - Deauville  novembre 2019</a:t>
            </a:r>
          </a:p>
        </p:txBody>
      </p:sp>
      <p:sp>
        <p:nvSpPr>
          <p:cNvPr id="7" name="Espace réservé du numéro de diapositive 6">
            <a:extLst>
              <a:ext uri="{FF2B5EF4-FFF2-40B4-BE49-F238E27FC236}">
                <a16:creationId xmlns:a16="http://schemas.microsoft.com/office/drawing/2014/main" xmlns="" id="{5D7D02D4-6228-0C47-8154-80E4B31AEF3D}"/>
              </a:ext>
            </a:extLst>
          </p:cNvPr>
          <p:cNvSpPr>
            <a:spLocks noGrp="1"/>
          </p:cNvSpPr>
          <p:nvPr>
            <p:ph type="sldNum" sz="quarter" idx="12"/>
          </p:nvPr>
        </p:nvSpPr>
        <p:spPr/>
        <p:txBody>
          <a:bodyPr/>
          <a:lstStyle/>
          <a:p>
            <a:fld id="{F7F8310B-89AC-BE42-8B10-D8D5F149B47D}" type="slidenum">
              <a:rPr lang="fr-FR" smtClean="0"/>
              <a:t>‹N°›</a:t>
            </a:fld>
            <a:endParaRPr lang="fr-FR"/>
          </a:p>
        </p:txBody>
      </p:sp>
    </p:spTree>
    <p:extLst>
      <p:ext uri="{BB962C8B-B14F-4D97-AF65-F5344CB8AC3E}">
        <p14:creationId xmlns:p14="http://schemas.microsoft.com/office/powerpoint/2010/main" val="23102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6CAEBD8C-ACF8-674B-800F-B1B0A1DE06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FB5EEAE3-7322-6F47-85B4-D4080B1F2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9B574B85-6132-9F4E-B5F1-EA941E1B56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DA82E-9C01-DD43-B63A-82923D12C37D}" type="datetime1">
              <a:rPr lang="fr-FR" smtClean="0"/>
              <a:t>13/11/2019</a:t>
            </a:fld>
            <a:endParaRPr lang="fr-FR"/>
          </a:p>
        </p:txBody>
      </p:sp>
      <p:sp>
        <p:nvSpPr>
          <p:cNvPr id="5" name="Espace réservé du pied de page 4">
            <a:extLst>
              <a:ext uri="{FF2B5EF4-FFF2-40B4-BE49-F238E27FC236}">
                <a16:creationId xmlns:a16="http://schemas.microsoft.com/office/drawing/2014/main" xmlns="" id="{1F71FB5B-A31C-EE44-9B53-A7FC4F0BAB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 St-C. - Conférence "Douleur et Massage" - Deauville  novembre 2019</a:t>
            </a:r>
          </a:p>
        </p:txBody>
      </p:sp>
      <p:sp>
        <p:nvSpPr>
          <p:cNvPr id="6" name="Espace réservé du numéro de diapositive 5">
            <a:extLst>
              <a:ext uri="{FF2B5EF4-FFF2-40B4-BE49-F238E27FC236}">
                <a16:creationId xmlns:a16="http://schemas.microsoft.com/office/drawing/2014/main" xmlns="" id="{C41F4E2A-0775-634A-8B42-106F98EE25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8310B-89AC-BE42-8B10-D8D5F149B47D}" type="slidenum">
              <a:rPr lang="fr-FR" smtClean="0"/>
              <a:t>‹N°›</a:t>
            </a:fld>
            <a:endParaRPr lang="fr-FR"/>
          </a:p>
        </p:txBody>
      </p:sp>
    </p:spTree>
    <p:extLst>
      <p:ext uri="{BB962C8B-B14F-4D97-AF65-F5344CB8AC3E}">
        <p14:creationId xmlns:p14="http://schemas.microsoft.com/office/powerpoint/2010/main" val="1899136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cancer.ca/fr-ca/cancer-information/diagnosis-and-treatment/complementary-therapies/energy-therapies/?region=qc"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has-sante.fr/jcms/c_2961499/fr/prise-en-charge-du-patient-presentant-une-lombalgie-commune"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D36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C1206249-E556-3942-88E7-1457D6D24851}"/>
              </a:ext>
            </a:extLst>
          </p:cNvPr>
          <p:cNvSpPr>
            <a:spLocks noGrp="1"/>
          </p:cNvSpPr>
          <p:nvPr>
            <p:ph type="ctrTitle"/>
          </p:nvPr>
        </p:nvSpPr>
        <p:spPr>
          <a:xfrm>
            <a:off x="634276" y="803705"/>
            <a:ext cx="4208656" cy="3034857"/>
          </a:xfrm>
        </p:spPr>
        <p:txBody>
          <a:bodyPr anchor="b">
            <a:normAutofit/>
          </a:bodyPr>
          <a:lstStyle/>
          <a:p>
            <a:pPr algn="r"/>
            <a:r>
              <a:rPr lang="fr-FR" sz="5400">
                <a:solidFill>
                  <a:srgbClr val="FFFFFF"/>
                </a:solidFill>
              </a:rPr>
              <a:t>Douleur et massage</a:t>
            </a:r>
          </a:p>
        </p:txBody>
      </p:sp>
      <p:sp>
        <p:nvSpPr>
          <p:cNvPr id="3" name="Sous-titre 2">
            <a:extLst>
              <a:ext uri="{FF2B5EF4-FFF2-40B4-BE49-F238E27FC236}">
                <a16:creationId xmlns:a16="http://schemas.microsoft.com/office/drawing/2014/main" xmlns="" id="{95C45241-95CA-2B40-B637-73259E003C46}"/>
              </a:ext>
            </a:extLst>
          </p:cNvPr>
          <p:cNvSpPr>
            <a:spLocks noGrp="1"/>
          </p:cNvSpPr>
          <p:nvPr>
            <p:ph type="subTitle" idx="1"/>
          </p:nvPr>
        </p:nvSpPr>
        <p:spPr>
          <a:xfrm>
            <a:off x="638921" y="4013165"/>
            <a:ext cx="4204012" cy="2205732"/>
          </a:xfrm>
        </p:spPr>
        <p:txBody>
          <a:bodyPr anchor="t">
            <a:normAutofit/>
          </a:bodyPr>
          <a:lstStyle/>
          <a:p>
            <a:pPr algn="r"/>
            <a:r>
              <a:rPr lang="fr-FR" sz="1800">
                <a:solidFill>
                  <a:srgbClr val="FFFFFF"/>
                </a:solidFill>
              </a:rPr>
              <a:t>Congrès : La Douleur</a:t>
            </a:r>
            <a:br>
              <a:rPr lang="fr-FR" sz="1800">
                <a:solidFill>
                  <a:srgbClr val="FFFFFF"/>
                </a:solidFill>
              </a:rPr>
            </a:br>
            <a:r>
              <a:rPr lang="fr-FR" sz="1800">
                <a:solidFill>
                  <a:srgbClr val="FFFFFF"/>
                </a:solidFill>
              </a:rPr>
              <a:t>URPS MK Normandie</a:t>
            </a:r>
          </a:p>
          <a:p>
            <a:pPr algn="r"/>
            <a:endParaRPr lang="fr-FR" sz="1800">
              <a:solidFill>
                <a:srgbClr val="FFFFFF"/>
              </a:solidFill>
            </a:endParaRPr>
          </a:p>
        </p:txBody>
      </p:sp>
      <p:cxnSp>
        <p:nvCxnSpPr>
          <p:cNvPr id="13" name="Straight Connector 1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Image 5" descr="Une image contenant dessin&#10;&#10;Description générée automatiquement">
            <a:extLst>
              <a:ext uri="{FF2B5EF4-FFF2-40B4-BE49-F238E27FC236}">
                <a16:creationId xmlns:a16="http://schemas.microsoft.com/office/drawing/2014/main" xmlns="" id="{D0238ED3-EF1B-DC4E-8121-33544F940AEF}"/>
              </a:ext>
            </a:extLst>
          </p:cNvPr>
          <p:cNvPicPr>
            <a:picLocks noChangeAspect="1"/>
          </p:cNvPicPr>
          <p:nvPr/>
        </p:nvPicPr>
        <p:blipFill>
          <a:blip r:embed="rId2"/>
          <a:stretch>
            <a:fillRect/>
          </a:stretch>
        </p:blipFill>
        <p:spPr>
          <a:xfrm>
            <a:off x="6096000" y="1664151"/>
            <a:ext cx="5459470" cy="3530673"/>
          </a:xfrm>
          <a:prstGeom prst="rect">
            <a:avLst/>
          </a:prstGeom>
        </p:spPr>
      </p:pic>
      <p:sp>
        <p:nvSpPr>
          <p:cNvPr id="4" name="Espace réservé du pied de page 3">
            <a:extLst>
              <a:ext uri="{FF2B5EF4-FFF2-40B4-BE49-F238E27FC236}">
                <a16:creationId xmlns:a16="http://schemas.microsoft.com/office/drawing/2014/main" xmlns="" id="{8D67C49D-B207-4C41-A242-74C541BBC783}"/>
              </a:ext>
            </a:extLst>
          </p:cNvPr>
          <p:cNvSpPr>
            <a:spLocks noGrp="1"/>
          </p:cNvSpPr>
          <p:nvPr>
            <p:ph type="ftr" sz="quarter" idx="11"/>
          </p:nvPr>
        </p:nvSpPr>
        <p:spPr>
          <a:xfrm>
            <a:off x="6094362" y="6356350"/>
            <a:ext cx="4281671" cy="365125"/>
          </a:xfrm>
        </p:spPr>
        <p:txBody>
          <a:bodyPr>
            <a:normAutofit/>
          </a:bodyPr>
          <a:lstStyle/>
          <a:p>
            <a:pPr algn="l">
              <a:lnSpc>
                <a:spcPct val="90000"/>
              </a:lnSpc>
              <a:spcAft>
                <a:spcPts val="600"/>
              </a:spcAft>
            </a:pPr>
            <a:r>
              <a:rPr lang="fr-FR" sz="1000"/>
              <a:t>M. St-C. - Conférence "Douleur et Massage" - Deauville  novembre 2019</a:t>
            </a:r>
          </a:p>
        </p:txBody>
      </p:sp>
    </p:spTree>
    <p:extLst>
      <p:ext uri="{BB962C8B-B14F-4D97-AF65-F5344CB8AC3E}">
        <p14:creationId xmlns:p14="http://schemas.microsoft.com/office/powerpoint/2010/main" val="376527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4277618B-6D5C-7B43-8236-64011495DEF1}"/>
              </a:ext>
            </a:extLst>
          </p:cNvPr>
          <p:cNvSpPr>
            <a:spLocks noGrp="1"/>
          </p:cNvSpPr>
          <p:nvPr>
            <p:ph type="title"/>
          </p:nvPr>
        </p:nvSpPr>
        <p:spPr>
          <a:xfrm>
            <a:off x="863029" y="1012004"/>
            <a:ext cx="3416158" cy="4795408"/>
          </a:xfrm>
        </p:spPr>
        <p:txBody>
          <a:bodyPr>
            <a:normAutofit/>
          </a:bodyPr>
          <a:lstStyle/>
          <a:p>
            <a:r>
              <a:rPr lang="fr-FR">
                <a:solidFill>
                  <a:srgbClr val="FFFFFF"/>
                </a:solidFill>
              </a:rPr>
              <a:t>Dans un contexte de projet thérapeutique</a:t>
            </a:r>
          </a:p>
        </p:txBody>
      </p:sp>
      <p:graphicFrame>
        <p:nvGraphicFramePr>
          <p:cNvPr id="13" name="Espace réservé du contenu 2">
            <a:extLst>
              <a:ext uri="{FF2B5EF4-FFF2-40B4-BE49-F238E27FC236}">
                <a16:creationId xmlns:a16="http://schemas.microsoft.com/office/drawing/2014/main" xmlns="" id="{44C2CAE0-50FC-491C-A7E4-3A8ADB2B7517}"/>
              </a:ext>
            </a:extLst>
          </p:cNvPr>
          <p:cNvGraphicFramePr>
            <a:graphicFrameLocks noGrp="1"/>
          </p:cNvGraphicFramePr>
          <p:nvPr>
            <p:ph idx="1"/>
            <p:extLst>
              <p:ext uri="{D42A27DB-BD31-4B8C-83A1-F6EECF244321}">
                <p14:modId xmlns:p14="http://schemas.microsoft.com/office/powerpoint/2010/main" val="354295943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pied de page 5">
            <a:extLst>
              <a:ext uri="{FF2B5EF4-FFF2-40B4-BE49-F238E27FC236}">
                <a16:creationId xmlns:a16="http://schemas.microsoft.com/office/drawing/2014/main" xmlns="" id="{A6B79A35-5682-D941-89EA-5C5F3504D959}"/>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3244010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7373EA3F-2AC5-8C4C-B11A-8A6CFA306622}"/>
              </a:ext>
            </a:extLst>
          </p:cNvPr>
          <p:cNvSpPr>
            <a:spLocks noGrp="1"/>
          </p:cNvSpPr>
          <p:nvPr>
            <p:ph type="title"/>
          </p:nvPr>
        </p:nvSpPr>
        <p:spPr>
          <a:xfrm>
            <a:off x="863029" y="1012004"/>
            <a:ext cx="3416158" cy="4795408"/>
          </a:xfrm>
        </p:spPr>
        <p:txBody>
          <a:bodyPr>
            <a:normAutofit/>
          </a:bodyPr>
          <a:lstStyle/>
          <a:p>
            <a:r>
              <a:rPr lang="fr-FR">
                <a:solidFill>
                  <a:srgbClr val="FFFFFF"/>
                </a:solidFill>
              </a:rPr>
              <a:t>L’efficacité du massage </a:t>
            </a:r>
          </a:p>
        </p:txBody>
      </p:sp>
      <p:graphicFrame>
        <p:nvGraphicFramePr>
          <p:cNvPr id="13" name="Espace réservé du contenu 2">
            <a:extLst>
              <a:ext uri="{FF2B5EF4-FFF2-40B4-BE49-F238E27FC236}">
                <a16:creationId xmlns:a16="http://schemas.microsoft.com/office/drawing/2014/main" xmlns="" id="{706CA3F0-1BF0-41C4-9AF1-AE8E6071E5DB}"/>
              </a:ext>
            </a:extLst>
          </p:cNvPr>
          <p:cNvGraphicFramePr>
            <a:graphicFrameLocks noGrp="1"/>
          </p:cNvGraphicFramePr>
          <p:nvPr>
            <p:ph idx="1"/>
            <p:extLst>
              <p:ext uri="{D42A27DB-BD31-4B8C-83A1-F6EECF244321}">
                <p14:modId xmlns:p14="http://schemas.microsoft.com/office/powerpoint/2010/main" val="146564501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xmlns="" id="{007596E6-8AD4-DD4B-A3C9-20A25EBB2DE6}"/>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331064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16920DFE-3AFF-D542-8202-871CAA453ECD}"/>
              </a:ext>
            </a:extLst>
          </p:cNvPr>
          <p:cNvSpPr>
            <a:spLocks noGrp="1"/>
          </p:cNvSpPr>
          <p:nvPr>
            <p:ph type="title"/>
          </p:nvPr>
        </p:nvSpPr>
        <p:spPr>
          <a:xfrm>
            <a:off x="863029" y="1012004"/>
            <a:ext cx="3416158" cy="4795408"/>
          </a:xfrm>
        </p:spPr>
        <p:txBody>
          <a:bodyPr>
            <a:normAutofit/>
          </a:bodyPr>
          <a:lstStyle/>
          <a:p>
            <a:r>
              <a:rPr lang="fr-FR">
                <a:solidFill>
                  <a:srgbClr val="FFFFFF"/>
                </a:solidFill>
              </a:rPr>
              <a:t>Les contre-indications au massage</a:t>
            </a:r>
          </a:p>
        </p:txBody>
      </p:sp>
      <p:graphicFrame>
        <p:nvGraphicFramePr>
          <p:cNvPr id="13" name="Espace réservé du contenu 2">
            <a:extLst>
              <a:ext uri="{FF2B5EF4-FFF2-40B4-BE49-F238E27FC236}">
                <a16:creationId xmlns:a16="http://schemas.microsoft.com/office/drawing/2014/main" xmlns="" id="{909BDBB3-322A-414D-930E-CDE0664C7895}"/>
              </a:ext>
            </a:extLst>
          </p:cNvPr>
          <p:cNvGraphicFramePr>
            <a:graphicFrameLocks noGrp="1"/>
          </p:cNvGraphicFramePr>
          <p:nvPr>
            <p:ph idx="1"/>
            <p:extLst>
              <p:ext uri="{D42A27DB-BD31-4B8C-83A1-F6EECF244321}">
                <p14:modId xmlns:p14="http://schemas.microsoft.com/office/powerpoint/2010/main" val="32691379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xmlns="" id="{3F1EE020-1F81-854C-BFCB-35968D9FC436}"/>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41578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Top Corners Rounded 13">
            <a:extLst>
              <a:ext uri="{FF2B5EF4-FFF2-40B4-BE49-F238E27FC236}">
                <a16:creationId xmlns:a16="http://schemas.microsoft.com/office/drawing/2014/main" xmlns="" id="{3BAF1561-20C4-41FD-A35F-BF2B9E727F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Top Corners Rounded 15">
            <a:extLst>
              <a:ext uri="{FF2B5EF4-FFF2-40B4-BE49-F238E27FC236}">
                <a16:creationId xmlns:a16="http://schemas.microsoft.com/office/drawing/2014/main" xmlns="" id="{839DC788-B140-4F3E-A91E-CB3E70ED94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41E9E533-18BA-7E41-9C1B-B97A303D0A9B}"/>
              </a:ext>
            </a:extLst>
          </p:cNvPr>
          <p:cNvSpPr>
            <a:spLocks noGrp="1"/>
          </p:cNvSpPr>
          <p:nvPr>
            <p:ph type="title"/>
          </p:nvPr>
        </p:nvSpPr>
        <p:spPr>
          <a:xfrm>
            <a:off x="321733" y="981091"/>
            <a:ext cx="4092951" cy="1624457"/>
          </a:xfrm>
        </p:spPr>
        <p:txBody>
          <a:bodyPr>
            <a:normAutofit/>
          </a:bodyPr>
          <a:lstStyle/>
          <a:p>
            <a:r>
              <a:rPr lang="fr-FR" sz="3600" dirty="0">
                <a:solidFill>
                  <a:schemeClr val="bg1"/>
                </a:solidFill>
              </a:rPr>
              <a:t>Contre-indications</a:t>
            </a:r>
          </a:p>
        </p:txBody>
      </p:sp>
      <p:cxnSp>
        <p:nvCxnSpPr>
          <p:cNvPr id="18" name="Straight Connector 17">
            <a:extLst>
              <a:ext uri="{FF2B5EF4-FFF2-40B4-BE49-F238E27FC236}">
                <a16:creationId xmlns:a16="http://schemas.microsoft.com/office/drawing/2014/main" xmlns="" id="{FC18D930-0EEE-448F-ABF1-2AA3C83DA5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xmlns="" id="{0C4DF435-AAB2-C84F-B16F-86DD20C2F87E}"/>
              </a:ext>
            </a:extLst>
          </p:cNvPr>
          <p:cNvSpPr>
            <a:spLocks noGrp="1"/>
          </p:cNvSpPr>
          <p:nvPr>
            <p:ph idx="1"/>
          </p:nvPr>
        </p:nvSpPr>
        <p:spPr>
          <a:xfrm>
            <a:off x="321733" y="2834809"/>
            <a:ext cx="4092951" cy="3042099"/>
          </a:xfrm>
        </p:spPr>
        <p:txBody>
          <a:bodyPr anchor="t">
            <a:normAutofit/>
          </a:bodyPr>
          <a:lstStyle/>
          <a:p>
            <a:pPr marL="0" indent="0">
              <a:buNone/>
            </a:pPr>
            <a:r>
              <a:rPr lang="fr-FR" sz="2000">
                <a:solidFill>
                  <a:schemeClr val="bg1"/>
                </a:solidFill>
              </a:rPr>
              <a:t>Il existe donc des contre-indications relatives, et absolues (fièvre, fractures, plaies, inflammation et thrombophlébite)</a:t>
            </a:r>
          </a:p>
          <a:p>
            <a:endParaRPr lang="fr-FR" sz="2000">
              <a:solidFill>
                <a:schemeClr val="bg1"/>
              </a:solidFill>
            </a:endParaRPr>
          </a:p>
        </p:txBody>
      </p:sp>
      <p:pic>
        <p:nvPicPr>
          <p:cNvPr id="4" name="Image 3" descr="Une image contenant capture d’écran&#10;&#10;Description générée automatiquement">
            <a:extLst>
              <a:ext uri="{FF2B5EF4-FFF2-40B4-BE49-F238E27FC236}">
                <a16:creationId xmlns:a16="http://schemas.microsoft.com/office/drawing/2014/main" xmlns="" id="{7F1CC830-4765-D44C-AA9C-B2F611014071}"/>
              </a:ext>
            </a:extLst>
          </p:cNvPr>
          <p:cNvPicPr/>
          <p:nvPr/>
        </p:nvPicPr>
        <p:blipFill>
          <a:blip r:embed="rId2">
            <a:extLst>
              <a:ext uri="{28A0092B-C50C-407E-A947-70E740481C1C}">
                <a14:useLocalDpi xmlns:a14="http://schemas.microsoft.com/office/drawing/2010/main" val="0"/>
              </a:ext>
            </a:extLst>
          </a:blip>
          <a:stretch>
            <a:fillRect/>
          </a:stretch>
        </p:blipFill>
        <p:spPr>
          <a:xfrm>
            <a:off x="6304742" y="467256"/>
            <a:ext cx="4340166" cy="5766440"/>
          </a:xfrm>
          <a:prstGeom prst="rect">
            <a:avLst/>
          </a:prstGeom>
        </p:spPr>
      </p:pic>
      <p:sp>
        <p:nvSpPr>
          <p:cNvPr id="5" name="Espace réservé du pied de page 4">
            <a:extLst>
              <a:ext uri="{FF2B5EF4-FFF2-40B4-BE49-F238E27FC236}">
                <a16:creationId xmlns:a16="http://schemas.microsoft.com/office/drawing/2014/main" xmlns="" id="{AC7A9A7C-94E1-B44B-98EB-7CDE97AAFE80}"/>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106251285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14373973-2213-9643-A760-8E856E72D47A}"/>
              </a:ext>
            </a:extLst>
          </p:cNvPr>
          <p:cNvSpPr>
            <a:spLocks noGrp="1"/>
          </p:cNvSpPr>
          <p:nvPr>
            <p:ph type="title"/>
          </p:nvPr>
        </p:nvSpPr>
        <p:spPr>
          <a:xfrm>
            <a:off x="863029" y="1012004"/>
            <a:ext cx="3416158" cy="4795408"/>
          </a:xfrm>
        </p:spPr>
        <p:txBody>
          <a:bodyPr>
            <a:normAutofit/>
          </a:bodyPr>
          <a:lstStyle/>
          <a:p>
            <a:r>
              <a:rPr lang="fr-FR">
                <a:solidFill>
                  <a:srgbClr val="FFFFFF"/>
                </a:solidFill>
              </a:rPr>
              <a:t>Finalement, </a:t>
            </a:r>
          </a:p>
        </p:txBody>
      </p:sp>
      <p:graphicFrame>
        <p:nvGraphicFramePr>
          <p:cNvPr id="5" name="Espace réservé du contenu 2">
            <a:extLst>
              <a:ext uri="{FF2B5EF4-FFF2-40B4-BE49-F238E27FC236}">
                <a16:creationId xmlns:a16="http://schemas.microsoft.com/office/drawing/2014/main" xmlns="" id="{727E0FC0-C11E-42BD-8B0F-3536045DD192}"/>
              </a:ext>
            </a:extLst>
          </p:cNvPr>
          <p:cNvGraphicFramePr>
            <a:graphicFrameLocks noGrp="1"/>
          </p:cNvGraphicFramePr>
          <p:nvPr>
            <p:ph idx="1"/>
            <p:extLst>
              <p:ext uri="{D42A27DB-BD31-4B8C-83A1-F6EECF244321}">
                <p14:modId xmlns:p14="http://schemas.microsoft.com/office/powerpoint/2010/main" val="361371912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xmlns="" id="{1DA1099E-28AD-1D40-BDAF-85CC98A7D09C}"/>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402457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694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2D5FC1D3-3C03-D049-887B-A8737967E8F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Focus sur les manœuvres de base</a:t>
            </a:r>
          </a:p>
        </p:txBody>
      </p:sp>
      <p:pic>
        <p:nvPicPr>
          <p:cNvPr id="5" name="Espace réservé du contenu 4" descr="Une image contenant assiette, rouge, tenant, horloge&#10;&#10;Description générée automatiquement">
            <a:extLst>
              <a:ext uri="{FF2B5EF4-FFF2-40B4-BE49-F238E27FC236}">
                <a16:creationId xmlns:a16="http://schemas.microsoft.com/office/drawing/2014/main" xmlns="" id="{E465BAA0-CA42-4341-AF78-A314F6A9048D}"/>
              </a:ext>
            </a:extLst>
          </p:cNvPr>
          <p:cNvPicPr>
            <a:picLocks noGrp="1" noChangeAspect="1"/>
          </p:cNvPicPr>
          <p:nvPr>
            <p:ph idx="1"/>
          </p:nvPr>
        </p:nvPicPr>
        <p:blipFill rotWithShape="1">
          <a:blip r:embed="rId2"/>
          <a:srcRect t="4479" b="7972"/>
          <a:stretch/>
        </p:blipFill>
        <p:spPr>
          <a:xfrm>
            <a:off x="4038600" y="1405616"/>
            <a:ext cx="7188199" cy="4043379"/>
          </a:xfrm>
          <a:prstGeom prst="rect">
            <a:avLst/>
          </a:prstGeom>
        </p:spPr>
      </p:pic>
      <p:sp>
        <p:nvSpPr>
          <p:cNvPr id="6" name="Espace réservé du pied de page 5">
            <a:extLst>
              <a:ext uri="{FF2B5EF4-FFF2-40B4-BE49-F238E27FC236}">
                <a16:creationId xmlns:a16="http://schemas.microsoft.com/office/drawing/2014/main" xmlns="" id="{3CF4993B-A5ED-0D42-98DD-C33982601C26}"/>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671108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F1423C35-7A0A-FF4D-8E9C-5A4B86FAF586}"/>
              </a:ext>
            </a:extLst>
          </p:cNvPr>
          <p:cNvSpPr>
            <a:spLocks noGrp="1"/>
          </p:cNvSpPr>
          <p:nvPr>
            <p:ph type="title"/>
          </p:nvPr>
        </p:nvSpPr>
        <p:spPr>
          <a:xfrm>
            <a:off x="863029" y="1012004"/>
            <a:ext cx="3416158" cy="4795408"/>
          </a:xfrm>
        </p:spPr>
        <p:txBody>
          <a:bodyPr>
            <a:normAutofit/>
          </a:bodyPr>
          <a:lstStyle/>
          <a:p>
            <a:r>
              <a:rPr lang="fr-FR" u="sng">
                <a:solidFill>
                  <a:srgbClr val="FFFFFF"/>
                </a:solidFill>
              </a:rPr>
              <a:t>Les effleurages :</a:t>
            </a:r>
            <a:r>
              <a:rPr lang="fr-FR">
                <a:solidFill>
                  <a:srgbClr val="FFFFFF"/>
                </a:solidFill>
              </a:rPr>
              <a:t/>
            </a:r>
            <a:br>
              <a:rPr lang="fr-FR">
                <a:solidFill>
                  <a:srgbClr val="FFFFFF"/>
                </a:solidFill>
              </a:rPr>
            </a:br>
            <a:endParaRPr lang="fr-FR">
              <a:solidFill>
                <a:srgbClr val="FFFFFF"/>
              </a:solidFill>
            </a:endParaRPr>
          </a:p>
        </p:txBody>
      </p:sp>
      <p:graphicFrame>
        <p:nvGraphicFramePr>
          <p:cNvPr id="5" name="Espace réservé du contenu 2">
            <a:extLst>
              <a:ext uri="{FF2B5EF4-FFF2-40B4-BE49-F238E27FC236}">
                <a16:creationId xmlns:a16="http://schemas.microsoft.com/office/drawing/2014/main" xmlns="" id="{3DAC34E7-21BC-4CB8-98C9-9536EF5DE828}"/>
              </a:ext>
            </a:extLst>
          </p:cNvPr>
          <p:cNvGraphicFramePr>
            <a:graphicFrameLocks noGrp="1"/>
          </p:cNvGraphicFramePr>
          <p:nvPr>
            <p:ph idx="1"/>
            <p:extLst>
              <p:ext uri="{D42A27DB-BD31-4B8C-83A1-F6EECF244321}">
                <p14:modId xmlns:p14="http://schemas.microsoft.com/office/powerpoint/2010/main" val="189869774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xmlns="" id="{152D915C-788D-0E4E-B60F-0DC04D8E814E}"/>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172670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63AC476E-32A6-2E42-9F0F-F0CD40C99693}"/>
              </a:ext>
            </a:extLst>
          </p:cNvPr>
          <p:cNvSpPr>
            <a:spLocks noGrp="1"/>
          </p:cNvSpPr>
          <p:nvPr>
            <p:ph type="title"/>
          </p:nvPr>
        </p:nvSpPr>
        <p:spPr>
          <a:xfrm>
            <a:off x="863029" y="1012004"/>
            <a:ext cx="3416158" cy="4795408"/>
          </a:xfrm>
        </p:spPr>
        <p:txBody>
          <a:bodyPr>
            <a:normAutofit/>
          </a:bodyPr>
          <a:lstStyle/>
          <a:p>
            <a:r>
              <a:rPr lang="fr-FR" u="sng">
                <a:solidFill>
                  <a:srgbClr val="FFFFFF"/>
                </a:solidFill>
              </a:rPr>
              <a:t>Les pressions glissées :</a:t>
            </a:r>
            <a:r>
              <a:rPr lang="fr-FR">
                <a:solidFill>
                  <a:srgbClr val="FFFFFF"/>
                </a:solidFill>
              </a:rPr>
              <a:t/>
            </a:r>
            <a:br>
              <a:rPr lang="fr-FR">
                <a:solidFill>
                  <a:srgbClr val="FFFFFF"/>
                </a:solidFill>
              </a:rPr>
            </a:br>
            <a:endParaRPr lang="fr-FR">
              <a:solidFill>
                <a:srgbClr val="FFFFFF"/>
              </a:solidFill>
            </a:endParaRPr>
          </a:p>
        </p:txBody>
      </p:sp>
      <p:graphicFrame>
        <p:nvGraphicFramePr>
          <p:cNvPr id="12" name="Espace réservé du contenu 2">
            <a:extLst>
              <a:ext uri="{FF2B5EF4-FFF2-40B4-BE49-F238E27FC236}">
                <a16:creationId xmlns:a16="http://schemas.microsoft.com/office/drawing/2014/main" xmlns="" id="{C3E9B2BC-D83C-44AC-A139-225536F68B95}"/>
              </a:ext>
            </a:extLst>
          </p:cNvPr>
          <p:cNvGraphicFramePr>
            <a:graphicFrameLocks noGrp="1"/>
          </p:cNvGraphicFramePr>
          <p:nvPr>
            <p:ph idx="1"/>
            <p:extLst>
              <p:ext uri="{D42A27DB-BD31-4B8C-83A1-F6EECF244321}">
                <p14:modId xmlns:p14="http://schemas.microsoft.com/office/powerpoint/2010/main" val="205771619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xmlns="" id="{1E576C82-7DE0-4547-A4DC-5876393496EB}"/>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504620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1E047E53-6452-4E49-B35E-B226B43649C4}"/>
              </a:ext>
            </a:extLst>
          </p:cNvPr>
          <p:cNvSpPr>
            <a:spLocks noGrp="1"/>
          </p:cNvSpPr>
          <p:nvPr>
            <p:ph type="title"/>
          </p:nvPr>
        </p:nvSpPr>
        <p:spPr>
          <a:xfrm>
            <a:off x="863029" y="1012004"/>
            <a:ext cx="3416158" cy="4795408"/>
          </a:xfrm>
        </p:spPr>
        <p:txBody>
          <a:bodyPr>
            <a:normAutofit/>
          </a:bodyPr>
          <a:lstStyle/>
          <a:p>
            <a:r>
              <a:rPr lang="fr-FR" u="sng">
                <a:solidFill>
                  <a:srgbClr val="FFFFFF"/>
                </a:solidFill>
              </a:rPr>
              <a:t>Les pressions statiques :</a:t>
            </a:r>
            <a:r>
              <a:rPr lang="fr-FR">
                <a:solidFill>
                  <a:srgbClr val="FFFFFF"/>
                </a:solidFill>
              </a:rPr>
              <a:t/>
            </a:r>
            <a:br>
              <a:rPr lang="fr-FR">
                <a:solidFill>
                  <a:srgbClr val="FFFFFF"/>
                </a:solidFill>
              </a:rPr>
            </a:br>
            <a:endParaRPr lang="fr-FR">
              <a:solidFill>
                <a:srgbClr val="FFFFFF"/>
              </a:solidFill>
            </a:endParaRPr>
          </a:p>
        </p:txBody>
      </p:sp>
      <p:graphicFrame>
        <p:nvGraphicFramePr>
          <p:cNvPr id="5" name="Espace réservé du contenu 2">
            <a:extLst>
              <a:ext uri="{FF2B5EF4-FFF2-40B4-BE49-F238E27FC236}">
                <a16:creationId xmlns:a16="http://schemas.microsoft.com/office/drawing/2014/main" xmlns="" id="{3BC3BB35-4EA5-4DC4-A1AC-8E8192625F49}"/>
              </a:ext>
            </a:extLst>
          </p:cNvPr>
          <p:cNvGraphicFramePr>
            <a:graphicFrameLocks noGrp="1"/>
          </p:cNvGraphicFramePr>
          <p:nvPr>
            <p:ph idx="1"/>
            <p:extLst>
              <p:ext uri="{D42A27DB-BD31-4B8C-83A1-F6EECF244321}">
                <p14:modId xmlns:p14="http://schemas.microsoft.com/office/powerpoint/2010/main" val="212536554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xmlns="" id="{1BEACE55-B569-8840-AFC0-5D4526DFEF5D}"/>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331105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83767B0A-554E-A749-A892-B810E1C945E6}"/>
              </a:ext>
            </a:extLst>
          </p:cNvPr>
          <p:cNvSpPr>
            <a:spLocks noGrp="1"/>
          </p:cNvSpPr>
          <p:nvPr>
            <p:ph type="title"/>
          </p:nvPr>
        </p:nvSpPr>
        <p:spPr>
          <a:xfrm>
            <a:off x="863029" y="1012004"/>
            <a:ext cx="3416158" cy="4795408"/>
          </a:xfrm>
        </p:spPr>
        <p:txBody>
          <a:bodyPr>
            <a:normAutofit/>
          </a:bodyPr>
          <a:lstStyle/>
          <a:p>
            <a:r>
              <a:rPr lang="fr-FR" u="sng">
                <a:solidFill>
                  <a:srgbClr val="FFFFFF"/>
                </a:solidFill>
              </a:rPr>
              <a:t>Les pétrissages superficiels :</a:t>
            </a:r>
            <a:r>
              <a:rPr lang="fr-FR">
                <a:solidFill>
                  <a:srgbClr val="FFFFFF"/>
                </a:solidFill>
              </a:rPr>
              <a:t/>
            </a:r>
            <a:br>
              <a:rPr lang="fr-FR">
                <a:solidFill>
                  <a:srgbClr val="FFFFFF"/>
                </a:solidFill>
              </a:rPr>
            </a:br>
            <a:endParaRPr lang="fr-FR">
              <a:solidFill>
                <a:srgbClr val="FFFFFF"/>
              </a:solidFill>
            </a:endParaRPr>
          </a:p>
        </p:txBody>
      </p:sp>
      <p:graphicFrame>
        <p:nvGraphicFramePr>
          <p:cNvPr id="5" name="Espace réservé du contenu 2">
            <a:extLst>
              <a:ext uri="{FF2B5EF4-FFF2-40B4-BE49-F238E27FC236}">
                <a16:creationId xmlns:a16="http://schemas.microsoft.com/office/drawing/2014/main" xmlns="" id="{F6D1C2DF-D25B-42F8-95A8-0DE535A9C88C}"/>
              </a:ext>
            </a:extLst>
          </p:cNvPr>
          <p:cNvGraphicFramePr>
            <a:graphicFrameLocks noGrp="1"/>
          </p:cNvGraphicFramePr>
          <p:nvPr>
            <p:ph idx="1"/>
            <p:extLst>
              <p:ext uri="{D42A27DB-BD31-4B8C-83A1-F6EECF244321}">
                <p14:modId xmlns:p14="http://schemas.microsoft.com/office/powerpoint/2010/main" val="187535287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xmlns="" id="{DC218D9B-3AF1-B247-A5A0-B5F690D01FEF}"/>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743564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28F78BE1-A770-E04E-9C68-2C8D62DF066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err="1">
                <a:solidFill>
                  <a:srgbClr val="FFFFFF"/>
                </a:solidFill>
                <a:latin typeface="+mj-lt"/>
                <a:ea typeface="+mj-ea"/>
                <a:cs typeface="+mj-cs"/>
              </a:rPr>
              <a:t>Déclaration</a:t>
            </a:r>
            <a:r>
              <a:rPr lang="en-US" sz="4800" kern="1200" dirty="0">
                <a:solidFill>
                  <a:srgbClr val="FFFFFF"/>
                </a:solidFill>
                <a:latin typeface="+mj-lt"/>
                <a:ea typeface="+mj-ea"/>
                <a:cs typeface="+mj-cs"/>
              </a:rPr>
              <a:t> </a:t>
            </a:r>
            <a:r>
              <a:rPr lang="fr-FR" sz="4800" kern="1200" dirty="0">
                <a:solidFill>
                  <a:srgbClr val="FFFFFF"/>
                </a:solidFill>
                <a:latin typeface="+mj-lt"/>
                <a:ea typeface="+mj-ea"/>
                <a:cs typeface="+mj-cs"/>
              </a:rPr>
              <a:t>d’intérêts</a:t>
            </a:r>
          </a:p>
        </p:txBody>
      </p:sp>
      <p:cxnSp>
        <p:nvCxnSpPr>
          <p:cNvPr id="12" name="Straight Connector 11">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Espace réservé du contenu 4">
            <a:extLst>
              <a:ext uri="{FF2B5EF4-FFF2-40B4-BE49-F238E27FC236}">
                <a16:creationId xmlns:a16="http://schemas.microsoft.com/office/drawing/2014/main" xmlns="" id="{A69800A1-C2B4-9B4F-8036-7AD83680BDF0}"/>
              </a:ext>
            </a:extLst>
          </p:cNvPr>
          <p:cNvPicPr>
            <a:picLocks noGrp="1" noChangeAspect="1"/>
          </p:cNvPicPr>
          <p:nvPr>
            <p:ph idx="1"/>
          </p:nvPr>
        </p:nvPicPr>
        <p:blipFill>
          <a:blip r:embed="rId2"/>
          <a:stretch>
            <a:fillRect/>
          </a:stretch>
        </p:blipFill>
        <p:spPr>
          <a:xfrm>
            <a:off x="6266329" y="373688"/>
            <a:ext cx="4244427" cy="5999681"/>
          </a:xfrm>
          <a:prstGeom prst="rect">
            <a:avLst/>
          </a:prstGeom>
        </p:spPr>
      </p:pic>
      <p:sp>
        <p:nvSpPr>
          <p:cNvPr id="3" name="Espace réservé du pied de page 2">
            <a:extLst>
              <a:ext uri="{FF2B5EF4-FFF2-40B4-BE49-F238E27FC236}">
                <a16:creationId xmlns:a16="http://schemas.microsoft.com/office/drawing/2014/main" xmlns="" id="{A627F5AC-BB47-FA45-8493-F99195743A9F}"/>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632757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16D4842F-6125-124A-9FD2-48E2EA6CA23C}"/>
              </a:ext>
            </a:extLst>
          </p:cNvPr>
          <p:cNvSpPr>
            <a:spLocks noGrp="1"/>
          </p:cNvSpPr>
          <p:nvPr>
            <p:ph type="title"/>
          </p:nvPr>
        </p:nvSpPr>
        <p:spPr>
          <a:xfrm>
            <a:off x="863029" y="1012004"/>
            <a:ext cx="3416158" cy="4795408"/>
          </a:xfrm>
        </p:spPr>
        <p:txBody>
          <a:bodyPr>
            <a:normAutofit/>
          </a:bodyPr>
          <a:lstStyle/>
          <a:p>
            <a:r>
              <a:rPr lang="fr-FR" u="sng">
                <a:solidFill>
                  <a:srgbClr val="FFFFFF"/>
                </a:solidFill>
              </a:rPr>
              <a:t>Les pétrissages profonds :</a:t>
            </a:r>
            <a:r>
              <a:rPr lang="fr-FR">
                <a:solidFill>
                  <a:srgbClr val="FFFFFF"/>
                </a:solidFill>
              </a:rPr>
              <a:t/>
            </a:r>
            <a:br>
              <a:rPr lang="fr-FR">
                <a:solidFill>
                  <a:srgbClr val="FFFFFF"/>
                </a:solidFill>
              </a:rPr>
            </a:br>
            <a:endParaRPr lang="fr-FR">
              <a:solidFill>
                <a:srgbClr val="FFFFFF"/>
              </a:solidFill>
            </a:endParaRPr>
          </a:p>
        </p:txBody>
      </p:sp>
      <p:graphicFrame>
        <p:nvGraphicFramePr>
          <p:cNvPr id="5" name="Espace réservé du contenu 2">
            <a:extLst>
              <a:ext uri="{FF2B5EF4-FFF2-40B4-BE49-F238E27FC236}">
                <a16:creationId xmlns:a16="http://schemas.microsoft.com/office/drawing/2014/main" xmlns="" id="{8188E28D-EEF3-4356-AB4F-A278CCBAC348}"/>
              </a:ext>
            </a:extLst>
          </p:cNvPr>
          <p:cNvGraphicFramePr>
            <a:graphicFrameLocks noGrp="1"/>
          </p:cNvGraphicFramePr>
          <p:nvPr>
            <p:ph idx="1"/>
            <p:extLst>
              <p:ext uri="{D42A27DB-BD31-4B8C-83A1-F6EECF244321}">
                <p14:modId xmlns:p14="http://schemas.microsoft.com/office/powerpoint/2010/main" val="131347419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xmlns="" id="{045EEB97-AA6E-B64D-9525-D831B890DF59}"/>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3523938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F5074975-B003-F54E-BC1F-714604D4C8DF}"/>
              </a:ext>
            </a:extLst>
          </p:cNvPr>
          <p:cNvSpPr>
            <a:spLocks noGrp="1"/>
          </p:cNvSpPr>
          <p:nvPr>
            <p:ph type="title"/>
          </p:nvPr>
        </p:nvSpPr>
        <p:spPr>
          <a:xfrm>
            <a:off x="863029" y="1012004"/>
            <a:ext cx="3416158" cy="4795408"/>
          </a:xfrm>
        </p:spPr>
        <p:txBody>
          <a:bodyPr>
            <a:normAutofit/>
          </a:bodyPr>
          <a:lstStyle/>
          <a:p>
            <a:r>
              <a:rPr lang="fr-FR" u="sng">
                <a:solidFill>
                  <a:srgbClr val="FFFFFF"/>
                </a:solidFill>
              </a:rPr>
              <a:t>Les frictions :</a:t>
            </a:r>
            <a:r>
              <a:rPr lang="fr-FR">
                <a:solidFill>
                  <a:srgbClr val="FFFFFF"/>
                </a:solidFill>
              </a:rPr>
              <a:t/>
            </a:r>
            <a:br>
              <a:rPr lang="fr-FR">
                <a:solidFill>
                  <a:srgbClr val="FFFFFF"/>
                </a:solidFill>
              </a:rPr>
            </a:br>
            <a:endParaRPr lang="fr-FR">
              <a:solidFill>
                <a:srgbClr val="FFFFFF"/>
              </a:solidFill>
            </a:endParaRPr>
          </a:p>
        </p:txBody>
      </p:sp>
      <p:graphicFrame>
        <p:nvGraphicFramePr>
          <p:cNvPr id="5" name="Espace réservé du contenu 2">
            <a:extLst>
              <a:ext uri="{FF2B5EF4-FFF2-40B4-BE49-F238E27FC236}">
                <a16:creationId xmlns:a16="http://schemas.microsoft.com/office/drawing/2014/main" xmlns="" id="{2A78889E-9944-4BD0-B9B1-36EDDE805D32}"/>
              </a:ext>
            </a:extLst>
          </p:cNvPr>
          <p:cNvGraphicFramePr>
            <a:graphicFrameLocks noGrp="1"/>
          </p:cNvGraphicFramePr>
          <p:nvPr>
            <p:ph idx="1"/>
            <p:extLst>
              <p:ext uri="{D42A27DB-BD31-4B8C-83A1-F6EECF244321}">
                <p14:modId xmlns:p14="http://schemas.microsoft.com/office/powerpoint/2010/main" val="354092953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xmlns="" id="{CB32960A-BD3D-E44F-8E1C-C44D3AF5D232}"/>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774043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0792C83F-808C-6445-91DF-4CB0D0431682}"/>
              </a:ext>
            </a:extLst>
          </p:cNvPr>
          <p:cNvSpPr>
            <a:spLocks noGrp="1"/>
          </p:cNvSpPr>
          <p:nvPr>
            <p:ph type="title"/>
          </p:nvPr>
        </p:nvSpPr>
        <p:spPr>
          <a:xfrm>
            <a:off x="863029" y="1012004"/>
            <a:ext cx="3416158" cy="4795408"/>
          </a:xfrm>
        </p:spPr>
        <p:txBody>
          <a:bodyPr>
            <a:normAutofit/>
          </a:bodyPr>
          <a:lstStyle/>
          <a:p>
            <a:r>
              <a:rPr lang="fr-FR" u="sng">
                <a:solidFill>
                  <a:srgbClr val="FFFFFF"/>
                </a:solidFill>
              </a:rPr>
              <a:t>Le Massage Transversal Profond :</a:t>
            </a:r>
            <a:r>
              <a:rPr lang="fr-FR">
                <a:solidFill>
                  <a:srgbClr val="FFFFFF"/>
                </a:solidFill>
              </a:rPr>
              <a:t/>
            </a:r>
            <a:br>
              <a:rPr lang="fr-FR">
                <a:solidFill>
                  <a:srgbClr val="FFFFFF"/>
                </a:solidFill>
              </a:rPr>
            </a:br>
            <a:endParaRPr lang="fr-FR">
              <a:solidFill>
                <a:srgbClr val="FFFFFF"/>
              </a:solidFill>
            </a:endParaRPr>
          </a:p>
        </p:txBody>
      </p:sp>
      <p:graphicFrame>
        <p:nvGraphicFramePr>
          <p:cNvPr id="5" name="Espace réservé du contenu 2">
            <a:extLst>
              <a:ext uri="{FF2B5EF4-FFF2-40B4-BE49-F238E27FC236}">
                <a16:creationId xmlns:a16="http://schemas.microsoft.com/office/drawing/2014/main" xmlns="" id="{3144DF73-94C2-43C3-98E5-47875F62132C}"/>
              </a:ext>
            </a:extLst>
          </p:cNvPr>
          <p:cNvGraphicFramePr>
            <a:graphicFrameLocks noGrp="1"/>
          </p:cNvGraphicFramePr>
          <p:nvPr>
            <p:ph idx="1"/>
            <p:extLst>
              <p:ext uri="{D42A27DB-BD31-4B8C-83A1-F6EECF244321}">
                <p14:modId xmlns:p14="http://schemas.microsoft.com/office/powerpoint/2010/main" val="299096252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xmlns="" id="{813210AD-6FDA-0046-B970-5D16D600BA3E}"/>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1572267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2460E576-0AFB-384A-89F3-8831E2A71D65}"/>
              </a:ext>
            </a:extLst>
          </p:cNvPr>
          <p:cNvSpPr>
            <a:spLocks noGrp="1"/>
          </p:cNvSpPr>
          <p:nvPr>
            <p:ph type="title"/>
          </p:nvPr>
        </p:nvSpPr>
        <p:spPr>
          <a:xfrm>
            <a:off x="863029" y="1012004"/>
            <a:ext cx="3416158" cy="4795408"/>
          </a:xfrm>
        </p:spPr>
        <p:txBody>
          <a:bodyPr>
            <a:normAutofit/>
          </a:bodyPr>
          <a:lstStyle/>
          <a:p>
            <a:r>
              <a:rPr lang="fr-FR" u="sng" dirty="0">
                <a:solidFill>
                  <a:srgbClr val="FFFFFF"/>
                </a:solidFill>
              </a:rPr>
              <a:t>Les percussions :</a:t>
            </a:r>
            <a:r>
              <a:rPr lang="fr-FR" dirty="0">
                <a:solidFill>
                  <a:srgbClr val="FFFFFF"/>
                </a:solidFill>
              </a:rPr>
              <a:t/>
            </a:r>
            <a:br>
              <a:rPr lang="fr-FR" dirty="0">
                <a:solidFill>
                  <a:srgbClr val="FFFFFF"/>
                </a:solidFill>
              </a:rPr>
            </a:br>
            <a:endParaRPr lang="fr-FR" dirty="0">
              <a:solidFill>
                <a:srgbClr val="FFFFFF"/>
              </a:solidFill>
            </a:endParaRPr>
          </a:p>
        </p:txBody>
      </p:sp>
      <p:graphicFrame>
        <p:nvGraphicFramePr>
          <p:cNvPr id="5" name="Espace réservé du contenu 2">
            <a:extLst>
              <a:ext uri="{FF2B5EF4-FFF2-40B4-BE49-F238E27FC236}">
                <a16:creationId xmlns:a16="http://schemas.microsoft.com/office/drawing/2014/main" xmlns="" id="{117235BE-3E5B-4521-96D1-36DB8FFFD0FA}"/>
              </a:ext>
            </a:extLst>
          </p:cNvPr>
          <p:cNvGraphicFramePr>
            <a:graphicFrameLocks noGrp="1"/>
          </p:cNvGraphicFramePr>
          <p:nvPr>
            <p:ph idx="1"/>
            <p:extLst>
              <p:ext uri="{D42A27DB-BD31-4B8C-83A1-F6EECF244321}">
                <p14:modId xmlns:p14="http://schemas.microsoft.com/office/powerpoint/2010/main" val="385897129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xmlns="" id="{EDF56453-3A4D-9F41-A822-6DE88A159CB0}"/>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1053906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E82F9684-0301-7D4A-8CFB-4B4FCFF7BC7F}"/>
              </a:ext>
            </a:extLst>
          </p:cNvPr>
          <p:cNvSpPr>
            <a:spLocks noGrp="1"/>
          </p:cNvSpPr>
          <p:nvPr>
            <p:ph type="title"/>
          </p:nvPr>
        </p:nvSpPr>
        <p:spPr>
          <a:xfrm>
            <a:off x="863029" y="1012004"/>
            <a:ext cx="3416158" cy="4795408"/>
          </a:xfrm>
        </p:spPr>
        <p:txBody>
          <a:bodyPr>
            <a:normAutofit/>
          </a:bodyPr>
          <a:lstStyle/>
          <a:p>
            <a:r>
              <a:rPr lang="fr-FR" u="sng">
                <a:solidFill>
                  <a:srgbClr val="FFFFFF"/>
                </a:solidFill>
              </a:rPr>
              <a:t>Les vibrations :</a:t>
            </a:r>
            <a:r>
              <a:rPr lang="fr-FR">
                <a:solidFill>
                  <a:srgbClr val="FFFFFF"/>
                </a:solidFill>
              </a:rPr>
              <a:t/>
            </a:r>
            <a:br>
              <a:rPr lang="fr-FR">
                <a:solidFill>
                  <a:srgbClr val="FFFFFF"/>
                </a:solidFill>
              </a:rPr>
            </a:br>
            <a:endParaRPr lang="fr-FR">
              <a:solidFill>
                <a:srgbClr val="FFFFFF"/>
              </a:solidFill>
            </a:endParaRPr>
          </a:p>
        </p:txBody>
      </p:sp>
      <p:graphicFrame>
        <p:nvGraphicFramePr>
          <p:cNvPr id="5" name="Espace réservé du contenu 2">
            <a:extLst>
              <a:ext uri="{FF2B5EF4-FFF2-40B4-BE49-F238E27FC236}">
                <a16:creationId xmlns:a16="http://schemas.microsoft.com/office/drawing/2014/main" xmlns="" id="{A8527B74-1059-4B0C-91F1-0DC3BF422B0C}"/>
              </a:ext>
            </a:extLst>
          </p:cNvPr>
          <p:cNvGraphicFramePr>
            <a:graphicFrameLocks noGrp="1"/>
          </p:cNvGraphicFramePr>
          <p:nvPr>
            <p:ph idx="1"/>
            <p:extLst>
              <p:ext uri="{D42A27DB-BD31-4B8C-83A1-F6EECF244321}">
                <p14:modId xmlns:p14="http://schemas.microsoft.com/office/powerpoint/2010/main" val="390446231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xmlns="" id="{1846EA9D-995A-1647-BBBB-4A5FED4E9E72}"/>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252206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xmlns="" id="{B547373F-AF2E-4907-B442-9F902B387F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C76C0B16-F3AA-4249-A1CC-851ECE8388DE}"/>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a:solidFill>
                  <a:schemeClr val="bg1"/>
                </a:solidFill>
              </a:rPr>
              <a:t>Fin du Focus</a:t>
            </a:r>
          </a:p>
        </p:txBody>
      </p:sp>
      <p:sp>
        <p:nvSpPr>
          <p:cNvPr id="4" name="Espace réservé du pied de page 3">
            <a:extLst>
              <a:ext uri="{FF2B5EF4-FFF2-40B4-BE49-F238E27FC236}">
                <a16:creationId xmlns:a16="http://schemas.microsoft.com/office/drawing/2014/main" xmlns="" id="{E32655DC-357D-4342-932A-88EC551CE369}"/>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388763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xmlns="" id="{152232BE-DAD4-7D44-A55F-37EF7A68A231}"/>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b="1">
                <a:solidFill>
                  <a:schemeClr val="bg1">
                    <a:lumMod val="95000"/>
                    <a:lumOff val="5000"/>
                  </a:schemeClr>
                </a:solidFill>
              </a:rPr>
              <a:t>2. Les mécanismes d’action des massages</a:t>
            </a:r>
            <a:r>
              <a:rPr lang="en-US" sz="5400">
                <a:solidFill>
                  <a:schemeClr val="bg1">
                    <a:lumMod val="95000"/>
                    <a:lumOff val="5000"/>
                  </a:schemeClr>
                </a:solidFill>
              </a:rPr>
              <a:t/>
            </a:r>
            <a:br>
              <a:rPr lang="en-US" sz="5400">
                <a:solidFill>
                  <a:schemeClr val="bg1">
                    <a:lumMod val="95000"/>
                    <a:lumOff val="5000"/>
                  </a:schemeClr>
                </a:solidFill>
              </a:rPr>
            </a:br>
            <a:endParaRPr lang="en-US" sz="5400">
              <a:solidFill>
                <a:schemeClr val="bg1">
                  <a:lumMod val="95000"/>
                  <a:lumOff val="5000"/>
                </a:schemeClr>
              </a:solidFill>
            </a:endParaRPr>
          </a:p>
        </p:txBody>
      </p:sp>
      <p:sp>
        <p:nvSpPr>
          <p:cNvPr id="4" name="Espace réservé du pied de page 3">
            <a:extLst>
              <a:ext uri="{FF2B5EF4-FFF2-40B4-BE49-F238E27FC236}">
                <a16:creationId xmlns:a16="http://schemas.microsoft.com/office/drawing/2014/main" xmlns="" id="{5D0A2BDD-7A40-D247-91B5-023D1E904C45}"/>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97084830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F3AB61F-C431-AA47-9CF3-B5C66ED1776C}"/>
              </a:ext>
            </a:extLst>
          </p:cNvPr>
          <p:cNvSpPr>
            <a:spLocks noGrp="1"/>
          </p:cNvSpPr>
          <p:nvPr>
            <p:ph type="title"/>
          </p:nvPr>
        </p:nvSpPr>
        <p:spPr>
          <a:xfrm>
            <a:off x="655320" y="365125"/>
            <a:ext cx="5120114" cy="1692794"/>
          </a:xfrm>
        </p:spPr>
        <p:txBody>
          <a:bodyPr>
            <a:normAutofit/>
          </a:bodyPr>
          <a:lstStyle/>
          <a:p>
            <a:r>
              <a:rPr lang="fr-FR" sz="3400"/>
              <a:t>Les mécanismes d’action du massage sur la douleur sont très largement méconnus. </a:t>
            </a:r>
          </a:p>
        </p:txBody>
      </p:sp>
      <p:cxnSp>
        <p:nvCxnSpPr>
          <p:cNvPr id="11" name="Straight Arrow Connector 10">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xmlns="" id="{FDAC1962-A62D-B941-BCE8-21D49F8EEB33}"/>
              </a:ext>
            </a:extLst>
          </p:cNvPr>
          <p:cNvSpPr>
            <a:spLocks noGrp="1"/>
          </p:cNvSpPr>
          <p:nvPr>
            <p:ph idx="1"/>
          </p:nvPr>
        </p:nvSpPr>
        <p:spPr>
          <a:xfrm>
            <a:off x="655321" y="2575034"/>
            <a:ext cx="5120113" cy="3462228"/>
          </a:xfrm>
        </p:spPr>
        <p:txBody>
          <a:bodyPr>
            <a:normAutofit/>
          </a:bodyPr>
          <a:lstStyle/>
          <a:p>
            <a:r>
              <a:rPr lang="fr-FR" sz="1800"/>
              <a:t>Le principal obstacle consiste en la multiplicité des techniques de massage et la faible reproductibilité d’un massage. </a:t>
            </a:r>
          </a:p>
          <a:p>
            <a:r>
              <a:rPr lang="fr-FR" sz="1800"/>
              <a:t>L’élément le plus probant est la  de l’anxiété associée à la douleur (Wilkinson 2008) mais l’effet direct du massage sur la douleur reste très discuté. </a:t>
            </a:r>
          </a:p>
        </p:txBody>
      </p:sp>
      <p:pic>
        <p:nvPicPr>
          <p:cNvPr id="6" name="Image 5">
            <a:extLst>
              <a:ext uri="{FF2B5EF4-FFF2-40B4-BE49-F238E27FC236}">
                <a16:creationId xmlns:a16="http://schemas.microsoft.com/office/drawing/2014/main" xmlns="" id="{A2DD1AF9-0982-5E44-A2BA-9209E7E91C96}"/>
              </a:ext>
            </a:extLst>
          </p:cNvPr>
          <p:cNvPicPr>
            <a:picLocks noChangeAspect="1"/>
          </p:cNvPicPr>
          <p:nvPr/>
        </p:nvPicPr>
        <p:blipFill rotWithShape="1">
          <a:blip r:embed="rId2"/>
          <a:srcRect l="7897" r="142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Espace réservé du pied de page 6">
            <a:extLst>
              <a:ext uri="{FF2B5EF4-FFF2-40B4-BE49-F238E27FC236}">
                <a16:creationId xmlns:a16="http://schemas.microsoft.com/office/drawing/2014/main" xmlns="" id="{28B0D88E-4CE0-6343-AB18-92C3216D0256}"/>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542935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B0DA0523-6F09-324E-85DF-4CB280E83D23}"/>
              </a:ext>
            </a:extLst>
          </p:cNvPr>
          <p:cNvSpPr>
            <a:spLocks noGrp="1"/>
          </p:cNvSpPr>
          <p:nvPr>
            <p:ph type="title"/>
          </p:nvPr>
        </p:nvSpPr>
        <p:spPr>
          <a:xfrm>
            <a:off x="863029" y="1012004"/>
            <a:ext cx="3416158" cy="4795408"/>
          </a:xfrm>
        </p:spPr>
        <p:txBody>
          <a:bodyPr>
            <a:normAutofit/>
          </a:bodyPr>
          <a:lstStyle/>
          <a:p>
            <a:r>
              <a:rPr lang="fr-FR" sz="4100">
                <a:solidFill>
                  <a:srgbClr val="FFFFFF"/>
                </a:solidFill>
              </a:rPr>
              <a:t>De nombreuses hypothèses ont été formulées sur son action antalgique : </a:t>
            </a:r>
            <a:br>
              <a:rPr lang="fr-FR" sz="4100">
                <a:solidFill>
                  <a:srgbClr val="FFFFFF"/>
                </a:solidFill>
              </a:rPr>
            </a:br>
            <a:endParaRPr lang="fr-FR" sz="4100">
              <a:solidFill>
                <a:srgbClr val="FFFFFF"/>
              </a:solidFill>
            </a:endParaRPr>
          </a:p>
        </p:txBody>
      </p:sp>
      <p:graphicFrame>
        <p:nvGraphicFramePr>
          <p:cNvPr id="5" name="Espace réservé du contenu 2">
            <a:extLst>
              <a:ext uri="{FF2B5EF4-FFF2-40B4-BE49-F238E27FC236}">
                <a16:creationId xmlns:a16="http://schemas.microsoft.com/office/drawing/2014/main" xmlns="" id="{FA70FF03-B26A-455B-834B-D9E43084DB4F}"/>
              </a:ext>
            </a:extLst>
          </p:cNvPr>
          <p:cNvGraphicFramePr>
            <a:graphicFrameLocks noGrp="1"/>
          </p:cNvGraphicFramePr>
          <p:nvPr>
            <p:ph idx="1"/>
            <p:extLst>
              <p:ext uri="{D42A27DB-BD31-4B8C-83A1-F6EECF244321}">
                <p14:modId xmlns:p14="http://schemas.microsoft.com/office/powerpoint/2010/main" val="65144534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xmlns="" id="{08A60BE9-F700-5F4E-8A7F-05C41A5C5568}"/>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3122822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FBDFA86-51D3-4729-B154-796918372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885216" cy="6858000"/>
          </a:xfrm>
          <a:prstGeom prst="rect">
            <a:avLst/>
          </a:prstGeom>
          <a:solidFill>
            <a:srgbClr val="2E3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59D85E70-4EF2-3640-9D00-B4429FC4A652}"/>
              </a:ext>
            </a:extLst>
          </p:cNvPr>
          <p:cNvSpPr>
            <a:spLocks noGrp="1"/>
          </p:cNvSpPr>
          <p:nvPr>
            <p:ph type="title"/>
          </p:nvPr>
        </p:nvSpPr>
        <p:spPr>
          <a:xfrm>
            <a:off x="1024129" y="585216"/>
            <a:ext cx="5062511" cy="1499616"/>
          </a:xfrm>
        </p:spPr>
        <p:txBody>
          <a:bodyPr>
            <a:normAutofit/>
          </a:bodyPr>
          <a:lstStyle/>
          <a:p>
            <a:endParaRPr lang="fr-FR" dirty="0">
              <a:solidFill>
                <a:srgbClr val="FFFFFF"/>
              </a:solidFill>
            </a:endParaRPr>
          </a:p>
        </p:txBody>
      </p:sp>
      <p:cxnSp>
        <p:nvCxnSpPr>
          <p:cNvPr id="14" name="Straight Connector 11">
            <a:extLst>
              <a:ext uri="{FF2B5EF4-FFF2-40B4-BE49-F238E27FC236}">
                <a16:creationId xmlns:a16="http://schemas.microsoft.com/office/drawing/2014/main" xmlns="" id="{0F1CE7C6-BE91-42A7-9214-F33FD918C3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xmlns="" id="{C3DD2D74-F0D6-C24C-97FE-05050E5AEE46}"/>
              </a:ext>
            </a:extLst>
          </p:cNvPr>
          <p:cNvSpPr>
            <a:spLocks noGrp="1"/>
          </p:cNvSpPr>
          <p:nvPr>
            <p:ph idx="1"/>
          </p:nvPr>
        </p:nvSpPr>
        <p:spPr>
          <a:xfrm>
            <a:off x="1024129" y="2286000"/>
            <a:ext cx="5081232" cy="3931920"/>
          </a:xfrm>
        </p:spPr>
        <p:txBody>
          <a:bodyPr>
            <a:normAutofit/>
          </a:bodyPr>
          <a:lstStyle/>
          <a:p>
            <a:pPr marL="0" indent="0">
              <a:buNone/>
            </a:pPr>
            <a:r>
              <a:rPr lang="fr-FR" sz="1800" dirty="0">
                <a:solidFill>
                  <a:srgbClr val="FFFFFF"/>
                </a:solidFill>
              </a:rPr>
              <a:t>D’autres auteurs ont envisagé que le massage puisse agir sur le « </a:t>
            </a:r>
            <a:r>
              <a:rPr lang="fr-FR" sz="1800" dirty="0" err="1">
                <a:solidFill>
                  <a:srgbClr val="FFFFFF"/>
                </a:solidFill>
              </a:rPr>
              <a:t>gate</a:t>
            </a:r>
            <a:r>
              <a:rPr lang="fr-FR" sz="1800" dirty="0">
                <a:solidFill>
                  <a:srgbClr val="FFFFFF"/>
                </a:solidFill>
              </a:rPr>
              <a:t> control » à condition d’utiliser des manœuvres superficielles:</a:t>
            </a:r>
          </a:p>
          <a:p>
            <a:pPr>
              <a:buFontTx/>
              <a:buChar char="-"/>
            </a:pPr>
            <a:r>
              <a:rPr lang="fr-FR" sz="1800" dirty="0">
                <a:solidFill>
                  <a:srgbClr val="FFFFFF"/>
                </a:solidFill>
              </a:rPr>
              <a:t>douces, </a:t>
            </a:r>
          </a:p>
          <a:p>
            <a:pPr>
              <a:buFontTx/>
              <a:buChar char="-"/>
            </a:pPr>
            <a:r>
              <a:rPr lang="fr-FR" sz="1800" dirty="0">
                <a:solidFill>
                  <a:srgbClr val="FFFFFF"/>
                </a:solidFill>
              </a:rPr>
              <a:t>mesurées, </a:t>
            </a:r>
          </a:p>
          <a:p>
            <a:pPr>
              <a:buFontTx/>
              <a:buChar char="-"/>
            </a:pPr>
            <a:r>
              <a:rPr lang="fr-FR" sz="1800" dirty="0">
                <a:solidFill>
                  <a:srgbClr val="FFFFFF"/>
                </a:solidFill>
              </a:rPr>
              <a:t>parfaitement adaptées à la sensibilité du sujet massé. </a:t>
            </a:r>
          </a:p>
          <a:p>
            <a:endParaRPr lang="fr-FR" sz="1800" dirty="0">
              <a:solidFill>
                <a:srgbClr val="FFFFFF"/>
              </a:solidFill>
            </a:endParaRPr>
          </a:p>
        </p:txBody>
      </p:sp>
      <p:pic>
        <p:nvPicPr>
          <p:cNvPr id="5" name="Image 4">
            <a:extLst>
              <a:ext uri="{FF2B5EF4-FFF2-40B4-BE49-F238E27FC236}">
                <a16:creationId xmlns:a16="http://schemas.microsoft.com/office/drawing/2014/main" xmlns="" id="{5FA6D7BC-B0B5-7443-84EB-1B11E1B877EC}"/>
              </a:ext>
            </a:extLst>
          </p:cNvPr>
          <p:cNvPicPr>
            <a:picLocks noChangeAspect="1"/>
          </p:cNvPicPr>
          <p:nvPr/>
        </p:nvPicPr>
        <p:blipFill>
          <a:blip r:embed="rId2"/>
          <a:stretch>
            <a:fillRect/>
          </a:stretch>
        </p:blipFill>
        <p:spPr>
          <a:xfrm>
            <a:off x="7916451" y="640080"/>
            <a:ext cx="3263035" cy="5577840"/>
          </a:xfrm>
          <a:prstGeom prst="rect">
            <a:avLst/>
          </a:prstGeom>
        </p:spPr>
      </p:pic>
      <p:sp>
        <p:nvSpPr>
          <p:cNvPr id="6" name="Espace réservé du pied de page 5">
            <a:extLst>
              <a:ext uri="{FF2B5EF4-FFF2-40B4-BE49-F238E27FC236}">
                <a16:creationId xmlns:a16="http://schemas.microsoft.com/office/drawing/2014/main" xmlns="" id="{66AB0CFE-FD02-AF42-A0A7-76FE7420B73F}"/>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011971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475369-D00A-264C-854E-1A9B1EBF8EA1}"/>
              </a:ext>
            </a:extLst>
          </p:cNvPr>
          <p:cNvSpPr>
            <a:spLocks noGrp="1"/>
          </p:cNvSpPr>
          <p:nvPr>
            <p:ph type="title"/>
          </p:nvPr>
        </p:nvSpPr>
        <p:spPr>
          <a:xfrm>
            <a:off x="4965430" y="629268"/>
            <a:ext cx="6586491" cy="1286160"/>
          </a:xfrm>
        </p:spPr>
        <p:txBody>
          <a:bodyPr anchor="b">
            <a:normAutofit/>
          </a:bodyPr>
          <a:lstStyle/>
          <a:p>
            <a:r>
              <a:rPr lang="fr-FR" sz="4400"/>
              <a:t>Sommaire</a:t>
            </a:r>
          </a:p>
        </p:txBody>
      </p:sp>
      <p:pic>
        <p:nvPicPr>
          <p:cNvPr id="5" name="Image 4" descr="Une image contenant dessin&#10;&#10;Description générée automatiquement">
            <a:extLst>
              <a:ext uri="{FF2B5EF4-FFF2-40B4-BE49-F238E27FC236}">
                <a16:creationId xmlns:a16="http://schemas.microsoft.com/office/drawing/2014/main" xmlns="" id="{F2EF5FB7-BE53-3642-ABB5-6F43F4CB7CD6}"/>
              </a:ext>
            </a:extLst>
          </p:cNvPr>
          <p:cNvPicPr>
            <a:picLocks noChangeAspect="1"/>
          </p:cNvPicPr>
          <p:nvPr/>
        </p:nvPicPr>
        <p:blipFill rotWithShape="1">
          <a:blip r:embed="rId2"/>
          <a:srcRect r="2" b="1250"/>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xmlns="" id="{3A553898-0FFE-0447-AD68-14277DA277CC}"/>
              </a:ext>
            </a:extLst>
          </p:cNvPr>
          <p:cNvSpPr>
            <a:spLocks noGrp="1"/>
          </p:cNvSpPr>
          <p:nvPr>
            <p:ph idx="1"/>
          </p:nvPr>
        </p:nvSpPr>
        <p:spPr>
          <a:xfrm>
            <a:off x="4965431" y="2438400"/>
            <a:ext cx="6586489" cy="3785419"/>
          </a:xfrm>
        </p:spPr>
        <p:txBody>
          <a:bodyPr>
            <a:normAutofit/>
          </a:bodyPr>
          <a:lstStyle/>
          <a:p>
            <a:pPr marL="0" indent="0">
              <a:buNone/>
            </a:pPr>
            <a:r>
              <a:rPr lang="fr-FR" sz="2000" dirty="0"/>
              <a:t>1. les massages thérapeutiques</a:t>
            </a:r>
          </a:p>
          <a:p>
            <a:pPr marL="0" indent="0">
              <a:buNone/>
            </a:pPr>
            <a:r>
              <a:rPr lang="fr-FR" sz="2000" dirty="0"/>
              <a:t>2. Les mécanismes d’action des massages</a:t>
            </a:r>
          </a:p>
          <a:p>
            <a:pPr marL="0" indent="0">
              <a:buNone/>
            </a:pPr>
            <a:r>
              <a:rPr lang="fr-FR" sz="2000" dirty="0"/>
              <a:t>3. Les douleurs</a:t>
            </a:r>
          </a:p>
          <a:p>
            <a:pPr marL="0" indent="0">
              <a:buNone/>
            </a:pPr>
            <a:r>
              <a:rPr lang="fr-FR" sz="2000" dirty="0"/>
              <a:t>4. L’efficacité thérapeutique des massages sur la douleur : une analyse des revues de la littérature.</a:t>
            </a:r>
          </a:p>
          <a:p>
            <a:pPr marL="0" indent="0">
              <a:buNone/>
            </a:pPr>
            <a:r>
              <a:rPr lang="fr-FR" sz="2000" dirty="0"/>
              <a:t>5. Discussion</a:t>
            </a:r>
          </a:p>
          <a:p>
            <a:pPr marL="0" indent="0">
              <a:buNone/>
            </a:pPr>
            <a:r>
              <a:rPr lang="fr-FR" sz="2000" dirty="0"/>
              <a:t>6. Conclusion</a:t>
            </a:r>
          </a:p>
          <a:p>
            <a:pPr marL="0" indent="0">
              <a:buNone/>
            </a:pPr>
            <a:r>
              <a:rPr lang="fr-FR" sz="2000" dirty="0"/>
              <a:t>7. Bibliographie</a:t>
            </a:r>
          </a:p>
        </p:txBody>
      </p:sp>
      <p:sp>
        <p:nvSpPr>
          <p:cNvPr id="4" name="Espace réservé du pied de page 3">
            <a:extLst>
              <a:ext uri="{FF2B5EF4-FFF2-40B4-BE49-F238E27FC236}">
                <a16:creationId xmlns:a16="http://schemas.microsoft.com/office/drawing/2014/main" xmlns="" id="{47F68502-8765-354C-A8DA-E832550DF527}"/>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102352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xmlns="" id="{4877DD6F-9376-6247-AAA0-9A640AE97168}"/>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3. Les douleurs</a:t>
            </a:r>
          </a:p>
        </p:txBody>
      </p:sp>
      <p:sp>
        <p:nvSpPr>
          <p:cNvPr id="4" name="Espace réservé du pied de page 3">
            <a:extLst>
              <a:ext uri="{FF2B5EF4-FFF2-40B4-BE49-F238E27FC236}">
                <a16:creationId xmlns:a16="http://schemas.microsoft.com/office/drawing/2014/main" xmlns="" id="{9357C729-3E4C-C645-BB0B-CD675163F73A}"/>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3988398852"/>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A6736BB4-AA7F-7D4D-996D-1CE6B9A246B8}"/>
              </a:ext>
            </a:extLst>
          </p:cNvPr>
          <p:cNvSpPr>
            <a:spLocks noGrp="1"/>
          </p:cNvSpPr>
          <p:nvPr>
            <p:ph type="title"/>
          </p:nvPr>
        </p:nvSpPr>
        <p:spPr>
          <a:xfrm>
            <a:off x="524256" y="4767072"/>
            <a:ext cx="6594189" cy="1625210"/>
          </a:xfrm>
        </p:spPr>
        <p:txBody>
          <a:bodyPr>
            <a:normAutofit/>
          </a:bodyPr>
          <a:lstStyle/>
          <a:p>
            <a:pPr algn="r"/>
            <a:r>
              <a:rPr lang="fr-FR" sz="3700">
                <a:solidFill>
                  <a:srgbClr val="FFFFFF"/>
                </a:solidFill>
              </a:rPr>
              <a:t>Un point important : la douleur et son contexte</a:t>
            </a:r>
            <a:br>
              <a:rPr lang="fr-FR" sz="3700">
                <a:solidFill>
                  <a:srgbClr val="FFFFFF"/>
                </a:solidFill>
              </a:rPr>
            </a:br>
            <a:endParaRPr lang="fr-FR" sz="3700">
              <a:solidFill>
                <a:srgbClr val="FFFFFF"/>
              </a:solidFill>
            </a:endParaRPr>
          </a:p>
        </p:txBody>
      </p:sp>
      <p:pic>
        <p:nvPicPr>
          <p:cNvPr id="5" name="Image 4" descr="Une image contenant dessin&#10;&#10;Description générée automatiquement">
            <a:extLst>
              <a:ext uri="{FF2B5EF4-FFF2-40B4-BE49-F238E27FC236}">
                <a16:creationId xmlns:a16="http://schemas.microsoft.com/office/drawing/2014/main" xmlns="" id="{7D738EC9-287F-934A-B0A8-BDDEC727A690}"/>
              </a:ext>
            </a:extLst>
          </p:cNvPr>
          <p:cNvPicPr>
            <a:picLocks noChangeAspect="1"/>
          </p:cNvPicPr>
          <p:nvPr/>
        </p:nvPicPr>
        <p:blipFill rotWithShape="1">
          <a:blip r:embed="rId2"/>
          <a:srcRect l="10211" r="2" b="2"/>
          <a:stretch/>
        </p:blipFill>
        <p:spPr>
          <a:xfrm>
            <a:off x="327547" y="321733"/>
            <a:ext cx="7058306" cy="4107392"/>
          </a:xfrm>
          <a:prstGeom prst="rect">
            <a:avLst/>
          </a:prstGeom>
        </p:spPr>
      </p:pic>
      <p:sp>
        <p:nvSpPr>
          <p:cNvPr id="29" name="Rectangle 28">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xmlns="" id="{1F96DD14-7DFF-FB4B-848E-806D41BD7562}"/>
              </a:ext>
            </a:extLst>
          </p:cNvPr>
          <p:cNvSpPr>
            <a:spLocks noGrp="1"/>
          </p:cNvSpPr>
          <p:nvPr>
            <p:ph idx="1"/>
          </p:nvPr>
        </p:nvSpPr>
        <p:spPr>
          <a:xfrm>
            <a:off x="8029319" y="917725"/>
            <a:ext cx="3424739" cy="4852362"/>
          </a:xfrm>
        </p:spPr>
        <p:txBody>
          <a:bodyPr anchor="ctr">
            <a:normAutofit/>
          </a:bodyPr>
          <a:lstStyle/>
          <a:p>
            <a:pPr marL="0" indent="0">
              <a:buNone/>
            </a:pPr>
            <a:r>
              <a:rPr lang="fr-FR" sz="1400">
                <a:solidFill>
                  <a:srgbClr val="FFFFFF"/>
                </a:solidFill>
              </a:rPr>
              <a:t>Selon l’INSERM, la douleur est subjective : </a:t>
            </a:r>
          </a:p>
          <a:p>
            <a:pPr lvl="1"/>
            <a:r>
              <a:rPr lang="fr-FR" sz="1400">
                <a:solidFill>
                  <a:srgbClr val="FFFFFF"/>
                </a:solidFill>
              </a:rPr>
              <a:t>elle peut être ressentie de façon extrêmement différente selon les individus, mais aussi chez une même personne, selon son environnement. </a:t>
            </a:r>
          </a:p>
          <a:p>
            <a:pPr lvl="1"/>
            <a:r>
              <a:rPr lang="fr-FR" sz="1400">
                <a:solidFill>
                  <a:srgbClr val="FFFFFF"/>
                </a:solidFill>
              </a:rPr>
              <a:t>Ces variations s’expliquent par le lien étroit entre la douleur et le contexte psycho-social. </a:t>
            </a:r>
          </a:p>
          <a:p>
            <a:pPr lvl="1"/>
            <a:r>
              <a:rPr lang="fr-FR" sz="1400">
                <a:solidFill>
                  <a:srgbClr val="FFFFFF"/>
                </a:solidFill>
              </a:rPr>
              <a:t>L’imagerie cérébrale a permis de montrer que les centres cérébraux responsables de la perception de la douleur sont étroitement liés aux centres des émotions. </a:t>
            </a:r>
          </a:p>
          <a:p>
            <a:pPr lvl="1"/>
            <a:r>
              <a:rPr lang="fr-FR" sz="1400">
                <a:solidFill>
                  <a:srgbClr val="FFFFFF"/>
                </a:solidFill>
              </a:rPr>
              <a:t>Ce lien a également été mis en évidence par des études montrant qu’un individu dont l’attention est sollicitée ressentira moins la douleur qu’un individu focalisé sur l’évènement douloureux.</a:t>
            </a:r>
          </a:p>
          <a:p>
            <a:pPr lvl="1"/>
            <a:endParaRPr lang="fr-FR" sz="1400">
              <a:solidFill>
                <a:srgbClr val="FFFFFF"/>
              </a:solidFill>
            </a:endParaRPr>
          </a:p>
        </p:txBody>
      </p:sp>
      <p:sp>
        <p:nvSpPr>
          <p:cNvPr id="6" name="Espace réservé du pied de page 5">
            <a:extLst>
              <a:ext uri="{FF2B5EF4-FFF2-40B4-BE49-F238E27FC236}">
                <a16:creationId xmlns:a16="http://schemas.microsoft.com/office/drawing/2014/main" xmlns="" id="{EA450B51-9C71-F84E-B3CC-D0D75059E4ED}"/>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605983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516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2A81C393-F5DA-1541-B95E-3A9ED775095C}"/>
              </a:ext>
            </a:extLst>
          </p:cNvPr>
          <p:cNvSpPr>
            <a:spLocks noGrp="1"/>
          </p:cNvSpPr>
          <p:nvPr>
            <p:ph type="title"/>
          </p:nvPr>
        </p:nvSpPr>
        <p:spPr>
          <a:xfrm>
            <a:off x="524256" y="4767072"/>
            <a:ext cx="6594189" cy="1625210"/>
          </a:xfrm>
        </p:spPr>
        <p:txBody>
          <a:bodyPr>
            <a:normAutofit/>
          </a:bodyPr>
          <a:lstStyle/>
          <a:p>
            <a:pPr algn="r"/>
            <a:r>
              <a:rPr lang="fr-FR" dirty="0">
                <a:solidFill>
                  <a:srgbClr val="FFFFFF"/>
                </a:solidFill>
              </a:rPr>
              <a:t>Selon l’INSERM</a:t>
            </a:r>
          </a:p>
        </p:txBody>
      </p:sp>
      <p:pic>
        <p:nvPicPr>
          <p:cNvPr id="5" name="Image 4" descr="Une image contenant personne, habits, brosse à dents, tenant&#10;&#10;Description générée automatiquement">
            <a:extLst>
              <a:ext uri="{FF2B5EF4-FFF2-40B4-BE49-F238E27FC236}">
                <a16:creationId xmlns:a16="http://schemas.microsoft.com/office/drawing/2014/main" xmlns="" id="{2855BD76-278D-D540-BB66-AD50A76C1EAC}"/>
              </a:ext>
            </a:extLst>
          </p:cNvPr>
          <p:cNvPicPr>
            <a:picLocks noChangeAspect="1"/>
          </p:cNvPicPr>
          <p:nvPr/>
        </p:nvPicPr>
        <p:blipFill rotWithShape="1">
          <a:blip r:embed="rId2"/>
          <a:srcRect t="10816" r="1" b="1"/>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xmlns="" id="{6854B98B-5C45-8744-8F16-E47A434FA680}"/>
              </a:ext>
            </a:extLst>
          </p:cNvPr>
          <p:cNvSpPr>
            <a:spLocks noGrp="1"/>
          </p:cNvSpPr>
          <p:nvPr>
            <p:ph idx="1"/>
          </p:nvPr>
        </p:nvSpPr>
        <p:spPr>
          <a:xfrm>
            <a:off x="8029319" y="917725"/>
            <a:ext cx="3424739" cy="4852362"/>
          </a:xfrm>
        </p:spPr>
        <p:txBody>
          <a:bodyPr anchor="ctr">
            <a:normAutofit/>
          </a:bodyPr>
          <a:lstStyle/>
          <a:p>
            <a:r>
              <a:rPr lang="fr-FR" sz="2000">
                <a:solidFill>
                  <a:srgbClr val="FFFFFF"/>
                </a:solidFill>
              </a:rPr>
              <a:t>Pour soulager ces douleurs, l’INSERM évoque les traitements médicamenteux et les traitements non pharmacologiques comme l’acupuncture, la relaxation, la sophrologie ou encore l’hypnose</a:t>
            </a:r>
          </a:p>
          <a:p>
            <a:endParaRPr lang="fr-FR" sz="2000">
              <a:solidFill>
                <a:srgbClr val="FFFFFF"/>
              </a:solidFill>
            </a:endParaRPr>
          </a:p>
        </p:txBody>
      </p:sp>
      <p:sp>
        <p:nvSpPr>
          <p:cNvPr id="6" name="Espace réservé du pied de page 5">
            <a:extLst>
              <a:ext uri="{FF2B5EF4-FFF2-40B4-BE49-F238E27FC236}">
                <a16:creationId xmlns:a16="http://schemas.microsoft.com/office/drawing/2014/main" xmlns="" id="{71089CAF-0269-2D4D-AA0A-8CD5BA8BF37D}"/>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741190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xmlns="" id="{966D3997-C40C-F145-92EC-FCDDEAA4C0A1}"/>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4600">
                <a:solidFill>
                  <a:schemeClr val="bg1">
                    <a:lumMod val="95000"/>
                    <a:lumOff val="5000"/>
                  </a:schemeClr>
                </a:solidFill>
              </a:rPr>
              <a:t>4. </a:t>
            </a:r>
            <a:r>
              <a:rPr lang="en-US" sz="4600" b="1">
                <a:solidFill>
                  <a:schemeClr val="bg1">
                    <a:lumMod val="95000"/>
                    <a:lumOff val="5000"/>
                  </a:schemeClr>
                </a:solidFill>
              </a:rPr>
              <a:t>L’efficacité thérapeutique des massages sur la douleur : une analyse des revues de la littérature</a:t>
            </a:r>
            <a:r>
              <a:rPr lang="en-US" sz="4600">
                <a:solidFill>
                  <a:schemeClr val="bg1">
                    <a:lumMod val="95000"/>
                    <a:lumOff val="5000"/>
                  </a:schemeClr>
                </a:solidFill>
              </a:rPr>
              <a:t/>
            </a:r>
            <a:br>
              <a:rPr lang="en-US" sz="4600">
                <a:solidFill>
                  <a:schemeClr val="bg1">
                    <a:lumMod val="95000"/>
                    <a:lumOff val="5000"/>
                  </a:schemeClr>
                </a:solidFill>
              </a:rPr>
            </a:br>
            <a:endParaRPr lang="en-US" sz="4600">
              <a:solidFill>
                <a:schemeClr val="bg1">
                  <a:lumMod val="95000"/>
                  <a:lumOff val="5000"/>
                </a:schemeClr>
              </a:solidFill>
            </a:endParaRPr>
          </a:p>
        </p:txBody>
      </p:sp>
      <p:sp>
        <p:nvSpPr>
          <p:cNvPr id="4" name="Espace réservé du pied de page 3">
            <a:extLst>
              <a:ext uri="{FF2B5EF4-FFF2-40B4-BE49-F238E27FC236}">
                <a16:creationId xmlns:a16="http://schemas.microsoft.com/office/drawing/2014/main" xmlns="" id="{8507D260-45AD-2347-8725-9D90312D3097}"/>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1983929804"/>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816BF54-4BF8-944D-A1F5-44B2B16E3650}"/>
              </a:ext>
            </a:extLst>
          </p:cNvPr>
          <p:cNvSpPr>
            <a:spLocks noGrp="1"/>
          </p:cNvSpPr>
          <p:nvPr>
            <p:ph type="title"/>
          </p:nvPr>
        </p:nvSpPr>
        <p:spPr>
          <a:xfrm>
            <a:off x="4965430" y="629268"/>
            <a:ext cx="6586491" cy="1286160"/>
          </a:xfrm>
        </p:spPr>
        <p:txBody>
          <a:bodyPr anchor="b">
            <a:normAutofit/>
          </a:bodyPr>
          <a:lstStyle/>
          <a:p>
            <a:r>
              <a:rPr lang="fr-FR"/>
              <a:t>Lombalgie chronique</a:t>
            </a:r>
          </a:p>
        </p:txBody>
      </p:sp>
      <p:pic>
        <p:nvPicPr>
          <p:cNvPr id="7" name="Image 6" descr="Une image contenant animal&#10;&#10;Description générée automatiquement">
            <a:extLst>
              <a:ext uri="{FF2B5EF4-FFF2-40B4-BE49-F238E27FC236}">
                <a16:creationId xmlns:a16="http://schemas.microsoft.com/office/drawing/2014/main" xmlns="" id="{58E62A13-B083-CF4D-B52B-7D9CEF5D0325}"/>
              </a:ext>
            </a:extLst>
          </p:cNvPr>
          <p:cNvPicPr>
            <a:picLocks noChangeAspect="1"/>
          </p:cNvPicPr>
          <p:nvPr/>
        </p:nvPicPr>
        <p:blipFill rotWithShape="1">
          <a:blip r:embed="rId2"/>
          <a:srcRect l="19605" r="6364" b="1"/>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78E1EF"/>
            </a:solidFill>
          </a:ln>
        </p:spPr>
        <p:style>
          <a:lnRef idx="1">
            <a:schemeClr val="accent1"/>
          </a:lnRef>
          <a:fillRef idx="0">
            <a:schemeClr val="accent1"/>
          </a:fillRef>
          <a:effectRef idx="0">
            <a:schemeClr val="accent1"/>
          </a:effectRef>
          <a:fontRef idx="minor">
            <a:schemeClr val="tx1"/>
          </a:fontRef>
        </p:style>
      </p:cxnSp>
      <p:graphicFrame>
        <p:nvGraphicFramePr>
          <p:cNvPr id="5" name="Espace réservé du contenu 2">
            <a:extLst>
              <a:ext uri="{FF2B5EF4-FFF2-40B4-BE49-F238E27FC236}">
                <a16:creationId xmlns:a16="http://schemas.microsoft.com/office/drawing/2014/main" xmlns="" id="{4DCAFB74-6310-40EB-8F8A-16EB7B4A8426}"/>
              </a:ext>
            </a:extLst>
          </p:cNvPr>
          <p:cNvGraphicFramePr>
            <a:graphicFrameLocks noGrp="1"/>
          </p:cNvGraphicFramePr>
          <p:nvPr>
            <p:ph idx="1"/>
            <p:extLst>
              <p:ext uri="{D42A27DB-BD31-4B8C-83A1-F6EECF244321}">
                <p14:modId xmlns:p14="http://schemas.microsoft.com/office/powerpoint/2010/main" val="3296157849"/>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space réservé du pied de page 7">
            <a:extLst>
              <a:ext uri="{FF2B5EF4-FFF2-40B4-BE49-F238E27FC236}">
                <a16:creationId xmlns:a16="http://schemas.microsoft.com/office/drawing/2014/main" xmlns="" id="{4F613DAD-3592-2A48-A342-0D536D849B17}"/>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951478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descr="Une image contenant capture d’écran, texte, journal&#10;&#10;Description générée automatiquement">
            <a:extLst>
              <a:ext uri="{FF2B5EF4-FFF2-40B4-BE49-F238E27FC236}">
                <a16:creationId xmlns:a16="http://schemas.microsoft.com/office/drawing/2014/main" xmlns="" id="{95A5E1F1-CBC1-C24F-AABB-3C7E0CA8491A}"/>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13724" y="643467"/>
            <a:ext cx="7764551" cy="5571066"/>
          </a:xfrm>
          <a:prstGeom prst="rect">
            <a:avLst/>
          </a:prstGeom>
        </p:spPr>
      </p:pic>
      <p:sp>
        <p:nvSpPr>
          <p:cNvPr id="5" name="Espace réservé du pied de page 4">
            <a:extLst>
              <a:ext uri="{FF2B5EF4-FFF2-40B4-BE49-F238E27FC236}">
                <a16:creationId xmlns:a16="http://schemas.microsoft.com/office/drawing/2014/main" xmlns="" id="{887280DB-208C-9149-9F4C-D5E9EFE394AE}"/>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384583996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76248C8-0720-48AB-91BA-5F530BB41E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01F112C8-64B4-E840-A25B-A46AD3F7DB6E}"/>
              </a:ext>
            </a:extLst>
          </p:cNvPr>
          <p:cNvSpPr>
            <a:spLocks noGrp="1"/>
          </p:cNvSpPr>
          <p:nvPr>
            <p:ph type="title"/>
          </p:nvPr>
        </p:nvSpPr>
        <p:spPr>
          <a:xfrm>
            <a:off x="1261871" y="545676"/>
            <a:ext cx="9858383" cy="1325562"/>
          </a:xfrm>
        </p:spPr>
        <p:txBody>
          <a:bodyPr>
            <a:normAutofit/>
          </a:bodyPr>
          <a:lstStyle/>
          <a:p>
            <a:r>
              <a:rPr lang="fr-FR" dirty="0"/>
              <a:t>Lombalgie chronique</a:t>
            </a:r>
          </a:p>
        </p:txBody>
      </p:sp>
      <p:sp>
        <p:nvSpPr>
          <p:cNvPr id="12" name="Rectangle 11">
            <a:extLst>
              <a:ext uri="{FF2B5EF4-FFF2-40B4-BE49-F238E27FC236}">
                <a16:creationId xmlns:a16="http://schemas.microsoft.com/office/drawing/2014/main" xmlns="" id="{523BEDA7-D0B8-4802-8168-92452653B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D2EFF34B-7B1A-4F9D-8CEE-A40962BC7C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763724" y="0"/>
            <a:ext cx="457200" cy="6858000"/>
          </a:xfrm>
          <a:prstGeom prst="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Espace réservé du contenu 2">
            <a:extLst>
              <a:ext uri="{FF2B5EF4-FFF2-40B4-BE49-F238E27FC236}">
                <a16:creationId xmlns:a16="http://schemas.microsoft.com/office/drawing/2014/main" xmlns="" id="{DDC19082-EDC5-4AA8-A5AD-32EBCD12ACB5}"/>
              </a:ext>
            </a:extLst>
          </p:cNvPr>
          <p:cNvGraphicFramePr>
            <a:graphicFrameLocks noGrp="1"/>
          </p:cNvGraphicFramePr>
          <p:nvPr>
            <p:ph idx="1"/>
            <p:extLst>
              <p:ext uri="{D42A27DB-BD31-4B8C-83A1-F6EECF244321}">
                <p14:modId xmlns:p14="http://schemas.microsoft.com/office/powerpoint/2010/main" val="1720102403"/>
              </p:ext>
            </p:extLst>
          </p:nvPr>
        </p:nvGraphicFramePr>
        <p:xfrm>
          <a:off x="1262063" y="2207419"/>
          <a:ext cx="9858191" cy="381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pied de page 5">
            <a:extLst>
              <a:ext uri="{FF2B5EF4-FFF2-40B4-BE49-F238E27FC236}">
                <a16:creationId xmlns:a16="http://schemas.microsoft.com/office/drawing/2014/main" xmlns="" id="{6C00FEB1-65A6-B647-B3AF-EB6B2785C9FA}"/>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1823364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descr="Une image contenant capture d’écran&#10;&#10;Description générée automatiquement">
            <a:extLst>
              <a:ext uri="{FF2B5EF4-FFF2-40B4-BE49-F238E27FC236}">
                <a16:creationId xmlns:a16="http://schemas.microsoft.com/office/drawing/2014/main" xmlns="" id="{B90C2E2D-0CED-374F-8E85-B75E682F9368}"/>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9890" y="643467"/>
            <a:ext cx="6632220" cy="5571066"/>
          </a:xfrm>
          <a:prstGeom prst="rect">
            <a:avLst/>
          </a:prstGeom>
        </p:spPr>
      </p:pic>
      <p:sp>
        <p:nvSpPr>
          <p:cNvPr id="5" name="Espace réservé du pied de page 4">
            <a:extLst>
              <a:ext uri="{FF2B5EF4-FFF2-40B4-BE49-F238E27FC236}">
                <a16:creationId xmlns:a16="http://schemas.microsoft.com/office/drawing/2014/main" xmlns="" id="{EEC799F7-AE73-134E-8E5D-7212CEAA129B}"/>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47359538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76248C8-0720-48AB-91BA-5F530BB41E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E4DCC88D-CCF9-3341-808B-6129526C9C7A}"/>
              </a:ext>
            </a:extLst>
          </p:cNvPr>
          <p:cNvSpPr>
            <a:spLocks noGrp="1"/>
          </p:cNvSpPr>
          <p:nvPr>
            <p:ph type="title"/>
          </p:nvPr>
        </p:nvSpPr>
        <p:spPr>
          <a:xfrm>
            <a:off x="1261871" y="545676"/>
            <a:ext cx="9858383" cy="1325562"/>
          </a:xfrm>
        </p:spPr>
        <p:txBody>
          <a:bodyPr>
            <a:normAutofit/>
          </a:bodyPr>
          <a:lstStyle/>
          <a:p>
            <a:r>
              <a:rPr lang="fr-FR" dirty="0"/>
              <a:t>Lombalgie chronique</a:t>
            </a:r>
          </a:p>
        </p:txBody>
      </p:sp>
      <p:sp>
        <p:nvSpPr>
          <p:cNvPr id="12" name="Rectangle 11">
            <a:extLst>
              <a:ext uri="{FF2B5EF4-FFF2-40B4-BE49-F238E27FC236}">
                <a16:creationId xmlns:a16="http://schemas.microsoft.com/office/drawing/2014/main" xmlns="" id="{523BEDA7-D0B8-4802-8168-92452653B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D2EFF34B-7B1A-4F9D-8CEE-A40962BC7C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763724" y="0"/>
            <a:ext cx="457200" cy="6858000"/>
          </a:xfrm>
          <a:prstGeom prst="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Espace réservé du contenu 2">
            <a:extLst>
              <a:ext uri="{FF2B5EF4-FFF2-40B4-BE49-F238E27FC236}">
                <a16:creationId xmlns:a16="http://schemas.microsoft.com/office/drawing/2014/main" xmlns="" id="{F6DA42E4-6FB1-40DC-84E8-6FA80F25A939}"/>
              </a:ext>
            </a:extLst>
          </p:cNvPr>
          <p:cNvGraphicFramePr>
            <a:graphicFrameLocks noGrp="1"/>
          </p:cNvGraphicFramePr>
          <p:nvPr>
            <p:ph idx="1"/>
            <p:extLst>
              <p:ext uri="{D42A27DB-BD31-4B8C-83A1-F6EECF244321}">
                <p14:modId xmlns:p14="http://schemas.microsoft.com/office/powerpoint/2010/main" val="2789774099"/>
              </p:ext>
            </p:extLst>
          </p:nvPr>
        </p:nvGraphicFramePr>
        <p:xfrm>
          <a:off x="1262063" y="2207419"/>
          <a:ext cx="9858191" cy="381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pied de page 5">
            <a:extLst>
              <a:ext uri="{FF2B5EF4-FFF2-40B4-BE49-F238E27FC236}">
                <a16:creationId xmlns:a16="http://schemas.microsoft.com/office/drawing/2014/main" xmlns="" id="{44E2061B-60FD-AB47-B6D1-A8F15D61DD20}"/>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3092737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descr="Une image contenant capture d’écran&#10;&#10;Description générée automatiquement">
            <a:extLst>
              <a:ext uri="{FF2B5EF4-FFF2-40B4-BE49-F238E27FC236}">
                <a16:creationId xmlns:a16="http://schemas.microsoft.com/office/drawing/2014/main" xmlns="" id="{A5410B14-A400-7C4D-94EE-CB6E0AE82C34}"/>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66640" y="643467"/>
            <a:ext cx="7258720" cy="5571066"/>
          </a:xfrm>
          <a:prstGeom prst="rect">
            <a:avLst/>
          </a:prstGeom>
        </p:spPr>
      </p:pic>
      <p:sp>
        <p:nvSpPr>
          <p:cNvPr id="5" name="Espace réservé du pied de page 4">
            <a:extLst>
              <a:ext uri="{FF2B5EF4-FFF2-40B4-BE49-F238E27FC236}">
                <a16:creationId xmlns:a16="http://schemas.microsoft.com/office/drawing/2014/main" xmlns="" id="{AA2DA2D0-B950-8F4A-B6D8-C858BA7506B8}"/>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174557772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3353A4-0E95-D74A-B6E6-B444F409D729}"/>
              </a:ext>
            </a:extLst>
          </p:cNvPr>
          <p:cNvSpPr>
            <a:spLocks noGrp="1"/>
          </p:cNvSpPr>
          <p:nvPr>
            <p:ph type="title"/>
          </p:nvPr>
        </p:nvSpPr>
        <p:spPr>
          <a:xfrm>
            <a:off x="4965430" y="629268"/>
            <a:ext cx="6586491" cy="1286160"/>
          </a:xfrm>
        </p:spPr>
        <p:txBody>
          <a:bodyPr anchor="b">
            <a:normAutofit/>
          </a:bodyPr>
          <a:lstStyle/>
          <a:p>
            <a:r>
              <a:rPr lang="fr-FR" sz="4100"/>
              <a:t>1. Les massages thérapeutiques</a:t>
            </a:r>
          </a:p>
        </p:txBody>
      </p:sp>
      <p:pic>
        <p:nvPicPr>
          <p:cNvPr id="5" name="Image 4" descr="Une image contenant capture d’écran&#10;&#10;Description générée automatiquement">
            <a:extLst>
              <a:ext uri="{FF2B5EF4-FFF2-40B4-BE49-F238E27FC236}">
                <a16:creationId xmlns:a16="http://schemas.microsoft.com/office/drawing/2014/main" xmlns="" id="{92FB2305-116E-8A40-8FE6-67B69B768E15}"/>
              </a:ext>
            </a:extLst>
          </p:cNvPr>
          <p:cNvPicPr>
            <a:picLocks noChangeAspect="1"/>
          </p:cNvPicPr>
          <p:nvPr/>
        </p:nvPicPr>
        <p:blipFill rotWithShape="1">
          <a:blip r:embed="rId2"/>
          <a:srcRect l="6294" r="4178"/>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D11044"/>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xmlns="" id="{2A02D3B4-AAB4-D440-920F-3457BF463186}"/>
              </a:ext>
            </a:extLst>
          </p:cNvPr>
          <p:cNvSpPr>
            <a:spLocks noGrp="1"/>
          </p:cNvSpPr>
          <p:nvPr>
            <p:ph idx="1"/>
          </p:nvPr>
        </p:nvSpPr>
        <p:spPr>
          <a:xfrm>
            <a:off x="4965431" y="2438400"/>
            <a:ext cx="6586489" cy="3785419"/>
          </a:xfrm>
        </p:spPr>
        <p:txBody>
          <a:bodyPr>
            <a:normAutofit/>
          </a:bodyPr>
          <a:lstStyle/>
          <a:p>
            <a:r>
              <a:rPr lang="fr-FR" sz="2000" dirty="0"/>
              <a:t>Le massage est utilisé en thérapeutique depuis des siècles, particulièrement pour ses effets antalgiques, décontracturants et anxiolytiques.</a:t>
            </a:r>
          </a:p>
          <a:p>
            <a:r>
              <a:rPr lang="fr-FR" sz="2000" dirty="0"/>
              <a:t>La définition officielle conformément au code de la santé publique (art R4321-3) est :</a:t>
            </a:r>
          </a:p>
          <a:p>
            <a:pPr marL="0" indent="0">
              <a:buNone/>
            </a:pPr>
            <a:r>
              <a:rPr lang="fr-FR" sz="2000" dirty="0"/>
              <a:t>« toute manœuvre externe réalisée sur les tissus, dans un but thérapeutique ou non, de façon manuelle ou par l’intermédiaire d’appareils autres que les appareils d’électrothérapie, avec ou sans l’aide de produits, qui comporte une mobilisation ou une stimulation méthodique, mécanique ou réflexe de ces tissus »</a:t>
            </a:r>
          </a:p>
          <a:p>
            <a:endParaRPr lang="fr-FR" sz="2000" dirty="0"/>
          </a:p>
        </p:txBody>
      </p:sp>
      <p:sp>
        <p:nvSpPr>
          <p:cNvPr id="4" name="Espace réservé du pied de page 3">
            <a:extLst>
              <a:ext uri="{FF2B5EF4-FFF2-40B4-BE49-F238E27FC236}">
                <a16:creationId xmlns:a16="http://schemas.microsoft.com/office/drawing/2014/main" xmlns="" id="{CF0B1075-0FA8-EF49-ADFC-546B0045BF5C}"/>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531967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533E925-D01D-D74A-936E-E40AF97CF642}"/>
              </a:ext>
            </a:extLst>
          </p:cNvPr>
          <p:cNvSpPr>
            <a:spLocks noGrp="1"/>
          </p:cNvSpPr>
          <p:nvPr>
            <p:ph type="title"/>
          </p:nvPr>
        </p:nvSpPr>
        <p:spPr>
          <a:xfrm>
            <a:off x="4965430" y="629268"/>
            <a:ext cx="6586491" cy="1286160"/>
          </a:xfrm>
        </p:spPr>
        <p:txBody>
          <a:bodyPr anchor="b">
            <a:normAutofit/>
          </a:bodyPr>
          <a:lstStyle/>
          <a:p>
            <a:r>
              <a:rPr lang="fr-FR"/>
              <a:t>Cervicalgie chronique</a:t>
            </a:r>
          </a:p>
        </p:txBody>
      </p:sp>
      <p:pic>
        <p:nvPicPr>
          <p:cNvPr id="7" name="Image 6" descr="Une image contenant animal&#10;&#10;Description générée automatiquement">
            <a:extLst>
              <a:ext uri="{FF2B5EF4-FFF2-40B4-BE49-F238E27FC236}">
                <a16:creationId xmlns:a16="http://schemas.microsoft.com/office/drawing/2014/main" xmlns="" id="{1E0DC393-973A-B543-846E-7A921790A7B3}"/>
              </a:ext>
            </a:extLst>
          </p:cNvPr>
          <p:cNvPicPr>
            <a:picLocks noChangeAspect="1"/>
          </p:cNvPicPr>
          <p:nvPr/>
        </p:nvPicPr>
        <p:blipFill rotWithShape="1">
          <a:blip r:embed="rId2"/>
          <a:srcRect r="17127" b="-2"/>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6CE1F0"/>
            </a:solidFill>
          </a:ln>
        </p:spPr>
        <p:style>
          <a:lnRef idx="1">
            <a:schemeClr val="accent1"/>
          </a:lnRef>
          <a:fillRef idx="0">
            <a:schemeClr val="accent1"/>
          </a:fillRef>
          <a:effectRef idx="0">
            <a:schemeClr val="accent1"/>
          </a:effectRef>
          <a:fontRef idx="minor">
            <a:schemeClr val="tx1"/>
          </a:fontRef>
        </p:style>
      </p:cxnSp>
      <p:graphicFrame>
        <p:nvGraphicFramePr>
          <p:cNvPr id="5" name="Espace réservé du contenu 2">
            <a:extLst>
              <a:ext uri="{FF2B5EF4-FFF2-40B4-BE49-F238E27FC236}">
                <a16:creationId xmlns:a16="http://schemas.microsoft.com/office/drawing/2014/main" xmlns="" id="{EA01B269-F768-45B6-8667-359E31233627}"/>
              </a:ext>
            </a:extLst>
          </p:cNvPr>
          <p:cNvGraphicFramePr>
            <a:graphicFrameLocks noGrp="1"/>
          </p:cNvGraphicFramePr>
          <p:nvPr>
            <p:ph idx="1"/>
            <p:extLst>
              <p:ext uri="{D42A27DB-BD31-4B8C-83A1-F6EECF244321}">
                <p14:modId xmlns:p14="http://schemas.microsoft.com/office/powerpoint/2010/main" val="2310460781"/>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space réservé du pied de page 7">
            <a:extLst>
              <a:ext uri="{FF2B5EF4-FFF2-40B4-BE49-F238E27FC236}">
                <a16:creationId xmlns:a16="http://schemas.microsoft.com/office/drawing/2014/main" xmlns="" id="{9AAB5814-86D3-CD4E-A1E8-8F00D44C3760}"/>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435476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descr="Une image contenant capture d’écran&#10;&#10;Description générée automatiquement">
            <a:extLst>
              <a:ext uri="{FF2B5EF4-FFF2-40B4-BE49-F238E27FC236}">
                <a16:creationId xmlns:a16="http://schemas.microsoft.com/office/drawing/2014/main" xmlns="" id="{59D2E4DE-CC33-FF4D-BDBA-3BE6832119C9}"/>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1245" y="643467"/>
            <a:ext cx="8949509" cy="5571066"/>
          </a:xfrm>
          <a:prstGeom prst="rect">
            <a:avLst/>
          </a:prstGeom>
        </p:spPr>
      </p:pic>
      <p:sp>
        <p:nvSpPr>
          <p:cNvPr id="5" name="Espace réservé du pied de page 4">
            <a:extLst>
              <a:ext uri="{FF2B5EF4-FFF2-40B4-BE49-F238E27FC236}">
                <a16:creationId xmlns:a16="http://schemas.microsoft.com/office/drawing/2014/main" xmlns="" id="{F3FF0626-F9BD-2743-8763-632E4C8437CC}"/>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02938052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76248C8-0720-48AB-91BA-5F530BB41E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E6FD79A4-04F1-8A4E-81EB-83D207F2BC75}"/>
              </a:ext>
            </a:extLst>
          </p:cNvPr>
          <p:cNvSpPr>
            <a:spLocks noGrp="1"/>
          </p:cNvSpPr>
          <p:nvPr>
            <p:ph type="title"/>
          </p:nvPr>
        </p:nvSpPr>
        <p:spPr>
          <a:xfrm>
            <a:off x="1261871" y="545676"/>
            <a:ext cx="9858383" cy="1325562"/>
          </a:xfrm>
        </p:spPr>
        <p:txBody>
          <a:bodyPr>
            <a:normAutofit/>
          </a:bodyPr>
          <a:lstStyle/>
          <a:p>
            <a:r>
              <a:rPr lang="fr-FR" dirty="0"/>
              <a:t>cervicalgie</a:t>
            </a:r>
          </a:p>
        </p:txBody>
      </p:sp>
      <p:sp>
        <p:nvSpPr>
          <p:cNvPr id="12" name="Rectangle 11">
            <a:extLst>
              <a:ext uri="{FF2B5EF4-FFF2-40B4-BE49-F238E27FC236}">
                <a16:creationId xmlns:a16="http://schemas.microsoft.com/office/drawing/2014/main" xmlns="" id="{523BEDA7-D0B8-4802-8168-92452653B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D2EFF34B-7B1A-4F9D-8CEE-A40962BC7C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763724" y="0"/>
            <a:ext cx="457200" cy="6858000"/>
          </a:xfrm>
          <a:prstGeom prst="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Espace réservé du contenu 2">
            <a:extLst>
              <a:ext uri="{FF2B5EF4-FFF2-40B4-BE49-F238E27FC236}">
                <a16:creationId xmlns:a16="http://schemas.microsoft.com/office/drawing/2014/main" xmlns="" id="{8958E2FB-53FA-4F66-BCC2-D41A67A08A11}"/>
              </a:ext>
            </a:extLst>
          </p:cNvPr>
          <p:cNvGraphicFramePr>
            <a:graphicFrameLocks noGrp="1"/>
          </p:cNvGraphicFramePr>
          <p:nvPr>
            <p:ph idx="1"/>
            <p:extLst>
              <p:ext uri="{D42A27DB-BD31-4B8C-83A1-F6EECF244321}">
                <p14:modId xmlns:p14="http://schemas.microsoft.com/office/powerpoint/2010/main" val="76241190"/>
              </p:ext>
            </p:extLst>
          </p:nvPr>
        </p:nvGraphicFramePr>
        <p:xfrm>
          <a:off x="1262063" y="2207419"/>
          <a:ext cx="9858191" cy="381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pied de page 5">
            <a:extLst>
              <a:ext uri="{FF2B5EF4-FFF2-40B4-BE49-F238E27FC236}">
                <a16:creationId xmlns:a16="http://schemas.microsoft.com/office/drawing/2014/main" xmlns="" id="{DCCCB2C5-7B2D-9643-893F-8565826F424D}"/>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3518164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descr="Une image contenant capture d’écran&#10;&#10;Description générée automatiquement">
            <a:extLst>
              <a:ext uri="{FF2B5EF4-FFF2-40B4-BE49-F238E27FC236}">
                <a16:creationId xmlns:a16="http://schemas.microsoft.com/office/drawing/2014/main" xmlns="" id="{B7951196-59B1-1F46-A7D3-F443E5BA27CD}"/>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7196" y="643467"/>
            <a:ext cx="10817607" cy="5571066"/>
          </a:xfrm>
          <a:prstGeom prst="rect">
            <a:avLst/>
          </a:prstGeom>
        </p:spPr>
      </p:pic>
      <p:sp>
        <p:nvSpPr>
          <p:cNvPr id="5" name="Espace réservé du pied de page 4">
            <a:extLst>
              <a:ext uri="{FF2B5EF4-FFF2-40B4-BE49-F238E27FC236}">
                <a16:creationId xmlns:a16="http://schemas.microsoft.com/office/drawing/2014/main" xmlns="" id="{1A69EC6A-4670-AB4C-AD4A-023E7D5A7469}"/>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396901559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alimentation&#10;&#10;Description générée automatiquement">
            <a:extLst>
              <a:ext uri="{FF2B5EF4-FFF2-40B4-BE49-F238E27FC236}">
                <a16:creationId xmlns:a16="http://schemas.microsoft.com/office/drawing/2014/main" xmlns="" id="{508781BF-BA32-424B-BC96-801D32717187}"/>
              </a:ext>
            </a:extLst>
          </p:cNvPr>
          <p:cNvPicPr>
            <a:picLocks noChangeAspect="1"/>
          </p:cNvPicPr>
          <p:nvPr/>
        </p:nvPicPr>
        <p:blipFill rotWithShape="1">
          <a:blip r:embed="rId2">
            <a:alphaModFix amt="35000"/>
          </a:blip>
          <a:srcRect b="19929"/>
          <a:stretch/>
        </p:blipFill>
        <p:spPr>
          <a:xfrm>
            <a:off x="20" y="1"/>
            <a:ext cx="12191980" cy="6857999"/>
          </a:xfrm>
          <a:prstGeom prst="rect">
            <a:avLst/>
          </a:prstGeom>
        </p:spPr>
      </p:pic>
      <p:sp>
        <p:nvSpPr>
          <p:cNvPr id="2" name="Titre 1">
            <a:extLst>
              <a:ext uri="{FF2B5EF4-FFF2-40B4-BE49-F238E27FC236}">
                <a16:creationId xmlns:a16="http://schemas.microsoft.com/office/drawing/2014/main" xmlns="" id="{E5543286-30C6-F64C-BB1B-CCADBEDD3EC7}"/>
              </a:ext>
            </a:extLst>
          </p:cNvPr>
          <p:cNvSpPr>
            <a:spLocks noGrp="1"/>
          </p:cNvSpPr>
          <p:nvPr>
            <p:ph type="title"/>
          </p:nvPr>
        </p:nvSpPr>
        <p:spPr>
          <a:xfrm>
            <a:off x="838201" y="1065862"/>
            <a:ext cx="3313164" cy="4726276"/>
          </a:xfrm>
        </p:spPr>
        <p:txBody>
          <a:bodyPr>
            <a:normAutofit/>
          </a:bodyPr>
          <a:lstStyle/>
          <a:p>
            <a:pPr algn="r"/>
            <a:r>
              <a:rPr lang="fr-FR" sz="4000">
                <a:solidFill>
                  <a:srgbClr val="FFFFFF"/>
                </a:solidFill>
              </a:rPr>
              <a:t>Les autres indications</a:t>
            </a:r>
          </a:p>
        </p:txBody>
      </p:sp>
      <p:cxnSp>
        <p:nvCxnSpPr>
          <p:cNvPr id="13" name="Straight Connector 12">
            <a:extLst>
              <a:ext uri="{FF2B5EF4-FFF2-40B4-BE49-F238E27FC236}">
                <a16:creationId xmlns:a16="http://schemas.microsoft.com/office/drawing/2014/main" xmlns=""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xmlns="" id="{F176C91D-E43A-F84A-AECC-DD47F5D7DBAB}"/>
              </a:ext>
            </a:extLst>
          </p:cNvPr>
          <p:cNvSpPr>
            <a:spLocks noGrp="1"/>
          </p:cNvSpPr>
          <p:nvPr>
            <p:ph idx="1"/>
          </p:nvPr>
        </p:nvSpPr>
        <p:spPr>
          <a:xfrm>
            <a:off x="5155379" y="1065862"/>
            <a:ext cx="5744685" cy="4726276"/>
          </a:xfrm>
        </p:spPr>
        <p:txBody>
          <a:bodyPr anchor="ctr">
            <a:normAutofit/>
          </a:bodyPr>
          <a:lstStyle/>
          <a:p>
            <a:pPr marL="0" indent="0">
              <a:buNone/>
            </a:pPr>
            <a:r>
              <a:rPr lang="fr-FR" sz="2000">
                <a:solidFill>
                  <a:srgbClr val="FFFFFF"/>
                </a:solidFill>
              </a:rPr>
              <a:t>Pour d’autres indications de la thérapie par massage (l’épicondylite latérale, la tendinite du genou), </a:t>
            </a:r>
          </a:p>
          <a:p>
            <a:pPr marL="0" indent="0">
              <a:buNone/>
            </a:pPr>
            <a:endParaRPr lang="fr-FR" sz="2000">
              <a:solidFill>
                <a:srgbClr val="FFFFFF"/>
              </a:solidFill>
            </a:endParaRPr>
          </a:p>
          <a:p>
            <a:pPr marL="0" indent="0">
              <a:buNone/>
            </a:pPr>
            <a:r>
              <a:rPr lang="fr-FR" sz="2000">
                <a:solidFill>
                  <a:srgbClr val="FFFFFF"/>
                </a:solidFill>
              </a:rPr>
              <a:t>le massage transversal profond (Cyriax) n’a pas démontré un apport supplémentaire dans l’antalgie par rapport aux autres techniques physiques antalgiques (Loew 2014). </a:t>
            </a:r>
          </a:p>
          <a:p>
            <a:endParaRPr lang="fr-FR" sz="2000">
              <a:solidFill>
                <a:srgbClr val="FFFFFF"/>
              </a:solidFill>
            </a:endParaRPr>
          </a:p>
        </p:txBody>
      </p:sp>
      <p:sp>
        <p:nvSpPr>
          <p:cNvPr id="7" name="Espace réservé du pied de page 6">
            <a:extLst>
              <a:ext uri="{FF2B5EF4-FFF2-40B4-BE49-F238E27FC236}">
                <a16:creationId xmlns:a16="http://schemas.microsoft.com/office/drawing/2014/main" xmlns="" id="{8F8BAA41-3F13-D445-AD8E-6AACED169E19}"/>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1826887839"/>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a:extLst>
              <a:ext uri="{FF2B5EF4-FFF2-40B4-BE49-F238E27FC236}">
                <a16:creationId xmlns:a16="http://schemas.microsoft.com/office/drawing/2014/main" xmlns="" id="{424C5C36-AA51-6942-999F-43A87ABF4DE1}"/>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679551" y="643467"/>
            <a:ext cx="4832898" cy="5571066"/>
          </a:xfrm>
          <a:prstGeom prst="rect">
            <a:avLst/>
          </a:prstGeom>
        </p:spPr>
      </p:pic>
      <p:sp>
        <p:nvSpPr>
          <p:cNvPr id="5" name="Espace réservé du pied de page 4">
            <a:extLst>
              <a:ext uri="{FF2B5EF4-FFF2-40B4-BE49-F238E27FC236}">
                <a16:creationId xmlns:a16="http://schemas.microsoft.com/office/drawing/2014/main" xmlns="" id="{3A4371FC-F730-914A-91FA-403B59BD3EBC}"/>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379358062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8D8A246-C7D9-4641-87C5-10CB384B2FD4}"/>
              </a:ext>
            </a:extLst>
          </p:cNvPr>
          <p:cNvSpPr>
            <a:spLocks noGrp="1"/>
          </p:cNvSpPr>
          <p:nvPr>
            <p:ph type="title"/>
          </p:nvPr>
        </p:nvSpPr>
        <p:spPr>
          <a:xfrm>
            <a:off x="4965430" y="629268"/>
            <a:ext cx="6586491" cy="1286160"/>
          </a:xfrm>
        </p:spPr>
        <p:txBody>
          <a:bodyPr anchor="b">
            <a:normAutofit/>
          </a:bodyPr>
          <a:lstStyle/>
          <a:p>
            <a:r>
              <a:rPr lang="fr-FR" sz="4100"/>
              <a:t>Cas particulier: la Sclérose en Plaque</a:t>
            </a:r>
          </a:p>
        </p:txBody>
      </p:sp>
      <p:pic>
        <p:nvPicPr>
          <p:cNvPr id="6" name="Image 5">
            <a:extLst>
              <a:ext uri="{FF2B5EF4-FFF2-40B4-BE49-F238E27FC236}">
                <a16:creationId xmlns:a16="http://schemas.microsoft.com/office/drawing/2014/main" xmlns="" id="{9391EF24-93F4-C34A-8C6D-1A04C0906D91}"/>
              </a:ext>
            </a:extLst>
          </p:cNvPr>
          <p:cNvPicPr>
            <a:picLocks noChangeAspect="1"/>
          </p:cNvPicPr>
          <p:nvPr/>
        </p:nvPicPr>
        <p:blipFill rotWithShape="1">
          <a:blip r:embed="rId2"/>
          <a:srcRect l="11620" r="7976" b="2"/>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375A98"/>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xmlns="" id="{5A5E256D-0C04-6E4F-804A-4E62F460B091}"/>
              </a:ext>
            </a:extLst>
          </p:cNvPr>
          <p:cNvSpPr>
            <a:spLocks noGrp="1"/>
          </p:cNvSpPr>
          <p:nvPr>
            <p:ph idx="1"/>
          </p:nvPr>
        </p:nvSpPr>
        <p:spPr>
          <a:xfrm>
            <a:off x="4965431" y="2438400"/>
            <a:ext cx="6586489" cy="3785419"/>
          </a:xfrm>
        </p:spPr>
        <p:txBody>
          <a:bodyPr>
            <a:normAutofit/>
          </a:bodyPr>
          <a:lstStyle/>
          <a:p>
            <a:r>
              <a:rPr lang="fr-FR" sz="2000"/>
              <a:t>Une ERC pilote (Negahban 2013) a montré sur une population réduite de 48 patients avec sclérose en plaque que </a:t>
            </a:r>
          </a:p>
          <a:p>
            <a:r>
              <a:rPr lang="fr-FR" sz="2000"/>
              <a:t>le massage serait plus efficace que la kinésithérapie pour l’amélioration de la douleur, l’équilibre dynamique et la vitesse de marche. </a:t>
            </a:r>
          </a:p>
          <a:p>
            <a:endParaRPr lang="fr-FR" sz="2000"/>
          </a:p>
        </p:txBody>
      </p:sp>
      <p:sp>
        <p:nvSpPr>
          <p:cNvPr id="7" name="Espace réservé du pied de page 6">
            <a:extLst>
              <a:ext uri="{FF2B5EF4-FFF2-40B4-BE49-F238E27FC236}">
                <a16:creationId xmlns:a16="http://schemas.microsoft.com/office/drawing/2014/main" xmlns="" id="{67A80446-6FC8-1145-AC65-3A99D7C92385}"/>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981970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descr="Une image contenant capture d’écran&#10;&#10;Description générée automatiquement">
            <a:extLst>
              <a:ext uri="{FF2B5EF4-FFF2-40B4-BE49-F238E27FC236}">
                <a16:creationId xmlns:a16="http://schemas.microsoft.com/office/drawing/2014/main" xmlns="" id="{FE78B983-CFC6-7841-9447-9111F2D8006E}"/>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240590" y="643467"/>
            <a:ext cx="7710820" cy="5571066"/>
          </a:xfrm>
          <a:prstGeom prst="rect">
            <a:avLst/>
          </a:prstGeom>
        </p:spPr>
      </p:pic>
      <p:sp>
        <p:nvSpPr>
          <p:cNvPr id="5" name="Espace réservé du pied de page 4">
            <a:extLst>
              <a:ext uri="{FF2B5EF4-FFF2-40B4-BE49-F238E27FC236}">
                <a16:creationId xmlns:a16="http://schemas.microsoft.com/office/drawing/2014/main" xmlns="" id="{79052FC4-B6CD-1A45-A414-2EA71F3A2C4D}"/>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89219254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AE5469C4-9279-A74D-BB2A-2FE67E236B6A}"/>
              </a:ext>
            </a:extLst>
          </p:cNvPr>
          <p:cNvSpPr>
            <a:spLocks noGrp="1"/>
          </p:cNvSpPr>
          <p:nvPr>
            <p:ph type="title"/>
          </p:nvPr>
        </p:nvSpPr>
        <p:spPr>
          <a:xfrm>
            <a:off x="863029" y="1012004"/>
            <a:ext cx="3416158" cy="4795408"/>
          </a:xfrm>
        </p:spPr>
        <p:txBody>
          <a:bodyPr>
            <a:normAutofit/>
          </a:bodyPr>
          <a:lstStyle/>
          <a:p>
            <a:r>
              <a:rPr lang="fr-FR">
                <a:solidFill>
                  <a:srgbClr val="FFFFFF"/>
                </a:solidFill>
              </a:rPr>
              <a:t>Au niveau des effets spécifiques </a:t>
            </a:r>
          </a:p>
        </p:txBody>
      </p:sp>
      <p:graphicFrame>
        <p:nvGraphicFramePr>
          <p:cNvPr id="5" name="Espace réservé du contenu 2">
            <a:extLst>
              <a:ext uri="{FF2B5EF4-FFF2-40B4-BE49-F238E27FC236}">
                <a16:creationId xmlns:a16="http://schemas.microsoft.com/office/drawing/2014/main" xmlns="" id="{9D53BE70-B4CD-4CF9-913E-949F80F8CF96}"/>
              </a:ext>
            </a:extLst>
          </p:cNvPr>
          <p:cNvGraphicFramePr>
            <a:graphicFrameLocks noGrp="1"/>
          </p:cNvGraphicFramePr>
          <p:nvPr>
            <p:ph idx="1"/>
            <p:extLst>
              <p:ext uri="{D42A27DB-BD31-4B8C-83A1-F6EECF244321}">
                <p14:modId xmlns:p14="http://schemas.microsoft.com/office/powerpoint/2010/main" val="241553799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xmlns="" id="{E4717E5C-3B50-6B48-8611-7294FD2E6DCF}"/>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1455820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A3196AC-674D-6147-8D9E-CE3BE6A1271F}"/>
              </a:ext>
            </a:extLst>
          </p:cNvPr>
          <p:cNvSpPr>
            <a:spLocks noGrp="1"/>
          </p:cNvSpPr>
          <p:nvPr>
            <p:ph type="title"/>
          </p:nvPr>
        </p:nvSpPr>
        <p:spPr>
          <a:xfrm>
            <a:off x="838200" y="365125"/>
            <a:ext cx="10515600" cy="1325563"/>
          </a:xfrm>
        </p:spPr>
        <p:txBody>
          <a:bodyPr>
            <a:normAutofit/>
          </a:bodyPr>
          <a:lstStyle/>
          <a:p>
            <a:r>
              <a:rPr lang="fr-FR" dirty="0"/>
              <a:t>Effets spécifiques</a:t>
            </a:r>
          </a:p>
        </p:txBody>
      </p:sp>
      <p:graphicFrame>
        <p:nvGraphicFramePr>
          <p:cNvPr id="5" name="Espace réservé du contenu 4">
            <a:extLst>
              <a:ext uri="{FF2B5EF4-FFF2-40B4-BE49-F238E27FC236}">
                <a16:creationId xmlns:a16="http://schemas.microsoft.com/office/drawing/2014/main" xmlns="" id="{5859E952-7F4F-714E-A0E8-6BEF47FE08A2}"/>
              </a:ext>
            </a:extLst>
          </p:cNvPr>
          <p:cNvGraphicFramePr>
            <a:graphicFrameLocks noGrp="1"/>
          </p:cNvGraphicFramePr>
          <p:nvPr>
            <p:ph idx="1"/>
            <p:extLst>
              <p:ext uri="{D42A27DB-BD31-4B8C-83A1-F6EECF244321}">
                <p14:modId xmlns:p14="http://schemas.microsoft.com/office/powerpoint/2010/main" val="12902718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pied de page 5">
            <a:extLst>
              <a:ext uri="{FF2B5EF4-FFF2-40B4-BE49-F238E27FC236}">
                <a16:creationId xmlns:a16="http://schemas.microsoft.com/office/drawing/2014/main" xmlns="" id="{EE274BF2-04C3-C946-A8F9-2790B3B9D87D}"/>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1773816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E055130-D97A-494C-8342-0A79A10CCD9E}"/>
              </a:ext>
            </a:extLst>
          </p:cNvPr>
          <p:cNvSpPr>
            <a:spLocks noGrp="1"/>
          </p:cNvSpPr>
          <p:nvPr>
            <p:ph type="title"/>
          </p:nvPr>
        </p:nvSpPr>
        <p:spPr>
          <a:xfrm>
            <a:off x="838200" y="365125"/>
            <a:ext cx="10515600" cy="1325563"/>
          </a:xfrm>
        </p:spPr>
        <p:txBody>
          <a:bodyPr>
            <a:normAutofit/>
          </a:bodyPr>
          <a:lstStyle/>
          <a:p>
            <a:endParaRPr lang="fr-FR"/>
          </a:p>
        </p:txBody>
      </p:sp>
      <p:sp>
        <p:nvSpPr>
          <p:cNvPr id="3" name="Espace réservé du contenu 2">
            <a:extLst>
              <a:ext uri="{FF2B5EF4-FFF2-40B4-BE49-F238E27FC236}">
                <a16:creationId xmlns:a16="http://schemas.microsoft.com/office/drawing/2014/main" xmlns="" id="{7D5C31BD-4A39-0948-B697-1C3293B50CB6}"/>
              </a:ext>
            </a:extLst>
          </p:cNvPr>
          <p:cNvSpPr>
            <a:spLocks noGrp="1"/>
          </p:cNvSpPr>
          <p:nvPr>
            <p:ph idx="1"/>
          </p:nvPr>
        </p:nvSpPr>
        <p:spPr>
          <a:xfrm>
            <a:off x="838200" y="1825625"/>
            <a:ext cx="3797807" cy="4351338"/>
          </a:xfrm>
        </p:spPr>
        <p:txBody>
          <a:bodyPr>
            <a:normAutofit/>
          </a:bodyPr>
          <a:lstStyle/>
          <a:p>
            <a:r>
              <a:rPr lang="fr-FR" sz="1700"/>
              <a:t>On distingue deux grandes catégories de massages :</a:t>
            </a:r>
          </a:p>
          <a:p>
            <a:pPr marL="0" indent="0">
              <a:buNone/>
            </a:pPr>
            <a:endParaRPr lang="fr-FR" sz="1700"/>
          </a:p>
          <a:p>
            <a:pPr lvl="1"/>
            <a:r>
              <a:rPr lang="fr-FR" sz="1700"/>
              <a:t> les massages thérapeutiques (ou médicaux) </a:t>
            </a:r>
          </a:p>
          <a:p>
            <a:pPr marL="914400" lvl="2" indent="0">
              <a:buNone/>
            </a:pPr>
            <a:endParaRPr lang="fr-FR" sz="1700"/>
          </a:p>
          <a:p>
            <a:pPr lvl="1"/>
            <a:r>
              <a:rPr lang="fr-FR" sz="1700"/>
              <a:t> les massages hygiéniques. </a:t>
            </a:r>
          </a:p>
          <a:p>
            <a:pPr lvl="1"/>
            <a:endParaRPr lang="fr-FR" sz="1700"/>
          </a:p>
          <a:p>
            <a:pPr marL="457200" lvl="1" indent="0">
              <a:buNone/>
            </a:pPr>
            <a:r>
              <a:rPr lang="fr-FR" sz="1700"/>
              <a:t>Les premiers sont exclusivement dispensés en qualité de traitement par des professionnels de la santé agréés, tandis que n’importe qui peut effectuer les seconds dans le but de procurer une sensation de bien-être (Dufour, Colné, Gouilly, &amp; Ivernois, 2016) </a:t>
            </a:r>
          </a:p>
          <a:p>
            <a:endParaRPr lang="fr-FR" sz="1700"/>
          </a:p>
        </p:txBody>
      </p:sp>
      <p:pic>
        <p:nvPicPr>
          <p:cNvPr id="5" name="Image 4">
            <a:extLst>
              <a:ext uri="{FF2B5EF4-FFF2-40B4-BE49-F238E27FC236}">
                <a16:creationId xmlns:a16="http://schemas.microsoft.com/office/drawing/2014/main" xmlns="" id="{D42E0C1A-6E02-DD4E-B854-F0132D1E0190}"/>
              </a:ext>
            </a:extLst>
          </p:cNvPr>
          <p:cNvPicPr>
            <a:picLocks noChangeAspect="1"/>
          </p:cNvPicPr>
          <p:nvPr/>
        </p:nvPicPr>
        <p:blipFill rotWithShape="1">
          <a:blip r:embed="rId2"/>
          <a:srcRect l="4269" r="18778" b="2"/>
          <a:stretch/>
        </p:blipFill>
        <p:spPr>
          <a:xfrm>
            <a:off x="5120640" y="1904281"/>
            <a:ext cx="6233160" cy="4272681"/>
          </a:xfrm>
          <a:prstGeom prst="rect">
            <a:avLst/>
          </a:prstGeom>
        </p:spPr>
      </p:pic>
      <p:sp>
        <p:nvSpPr>
          <p:cNvPr id="4" name="Espace réservé du pied de page 3">
            <a:extLst>
              <a:ext uri="{FF2B5EF4-FFF2-40B4-BE49-F238E27FC236}">
                <a16:creationId xmlns:a16="http://schemas.microsoft.com/office/drawing/2014/main" xmlns="" id="{9D075B37-E50B-034E-9AA4-6BB9AA9F8354}"/>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806618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descr="Une image contenant capture d’écran&#10;&#10;Description générée automatiquement">
            <a:extLst>
              <a:ext uri="{FF2B5EF4-FFF2-40B4-BE49-F238E27FC236}">
                <a16:creationId xmlns:a16="http://schemas.microsoft.com/office/drawing/2014/main" xmlns="" id="{0E321D0C-8884-964C-A9DC-7B4AE65FA349}"/>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344440" y="643467"/>
            <a:ext cx="7503120" cy="5571066"/>
          </a:xfrm>
          <a:prstGeom prst="rect">
            <a:avLst/>
          </a:prstGeom>
        </p:spPr>
      </p:pic>
      <p:sp>
        <p:nvSpPr>
          <p:cNvPr id="5" name="Espace réservé du pied de page 4">
            <a:extLst>
              <a:ext uri="{FF2B5EF4-FFF2-40B4-BE49-F238E27FC236}">
                <a16:creationId xmlns:a16="http://schemas.microsoft.com/office/drawing/2014/main" xmlns="" id="{D50290A2-D40C-4446-A0BC-A86DEF416C69}"/>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71407875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DF5DAC9-84C4-0A43-BD0D-282E71B84EFB}"/>
              </a:ext>
            </a:extLst>
          </p:cNvPr>
          <p:cNvSpPr>
            <a:spLocks noGrp="1"/>
          </p:cNvSpPr>
          <p:nvPr>
            <p:ph type="title"/>
          </p:nvPr>
        </p:nvSpPr>
        <p:spPr>
          <a:xfrm>
            <a:off x="762001" y="803325"/>
            <a:ext cx="5314536" cy="1325563"/>
          </a:xfrm>
        </p:spPr>
        <p:txBody>
          <a:bodyPr>
            <a:normAutofit/>
          </a:bodyPr>
          <a:lstStyle/>
          <a:p>
            <a:r>
              <a:rPr lang="fr-FR"/>
              <a:t>Les douleurs liés au cancer</a:t>
            </a:r>
            <a:endParaRPr lang="fr-FR" dirty="0"/>
          </a:p>
        </p:txBody>
      </p:sp>
      <p:sp>
        <p:nvSpPr>
          <p:cNvPr id="3" name="Espace réservé du contenu 2">
            <a:extLst>
              <a:ext uri="{FF2B5EF4-FFF2-40B4-BE49-F238E27FC236}">
                <a16:creationId xmlns:a16="http://schemas.microsoft.com/office/drawing/2014/main" xmlns="" id="{9EB7FAA0-41F1-8640-A8EC-99268BD2C892}"/>
              </a:ext>
            </a:extLst>
          </p:cNvPr>
          <p:cNvSpPr>
            <a:spLocks noGrp="1"/>
          </p:cNvSpPr>
          <p:nvPr>
            <p:ph idx="1"/>
          </p:nvPr>
        </p:nvSpPr>
        <p:spPr>
          <a:xfrm>
            <a:off x="762000" y="2279018"/>
            <a:ext cx="5609220" cy="4213222"/>
          </a:xfrm>
        </p:spPr>
        <p:txBody>
          <a:bodyPr anchor="t">
            <a:normAutofit/>
          </a:bodyPr>
          <a:lstStyle/>
          <a:p>
            <a:r>
              <a:rPr lang="fr-FR" sz="1800" dirty="0"/>
              <a:t>D’après la méta-analyse de </a:t>
            </a:r>
            <a:r>
              <a:rPr lang="fr-FR" sz="1800" dirty="0" err="1"/>
              <a:t>Marletta</a:t>
            </a:r>
            <a:r>
              <a:rPr lang="fr-FR" sz="1800" dirty="0"/>
              <a:t> et al. (2015) qui traite de l’efficacité du « </a:t>
            </a:r>
            <a:r>
              <a:rPr lang="fr-FR" sz="1800" dirty="0" err="1"/>
              <a:t>healing</a:t>
            </a:r>
            <a:r>
              <a:rPr lang="fr-FR" sz="1800" dirty="0"/>
              <a:t> </a:t>
            </a:r>
            <a:r>
              <a:rPr lang="fr-FR" sz="1800" dirty="0" err="1"/>
              <a:t>touch</a:t>
            </a:r>
            <a:r>
              <a:rPr lang="fr-FR" sz="1800" dirty="0"/>
              <a:t> » face aux douleurs liées au cancer, cette technique a non seulement un effet sur la douleur, mais soulage aussi les symptômes secondaires liés aux autres traitements tels l’anxiété, les nausées et les vomissements. </a:t>
            </a:r>
          </a:p>
          <a:p>
            <a:r>
              <a:rPr lang="fr-FR" sz="1800" dirty="0"/>
              <a:t>Les auteurs en ont donc conclu que le « </a:t>
            </a:r>
            <a:r>
              <a:rPr lang="fr-FR" sz="1800" dirty="0" err="1"/>
              <a:t>healing</a:t>
            </a:r>
            <a:r>
              <a:rPr lang="fr-FR" sz="1800" dirty="0"/>
              <a:t> </a:t>
            </a:r>
            <a:r>
              <a:rPr lang="fr-FR" sz="1800" dirty="0" err="1"/>
              <a:t>touch</a:t>
            </a:r>
            <a:r>
              <a:rPr lang="fr-FR" sz="1800" dirty="0"/>
              <a:t> » pourrait être utilisé pour soulager la douleur et autres symptômes, mais que le manque d’étude avec un cadre fixe et bien détaillé ne permet pas de valider à 100% cette approche. </a:t>
            </a:r>
          </a:p>
          <a:p>
            <a:r>
              <a:rPr lang="fr-FR" sz="1800" dirty="0"/>
              <a:t>Pour arriver à cette conclusion, les auteurs ont basé leur réflexion sur 14 articles. Ils énoncent la nécessité de créer un protocole pour étudier les massages thérapeutiques, mais n’en proposent pas. </a:t>
            </a:r>
          </a:p>
          <a:p>
            <a:endParaRPr lang="fr-FR" sz="1800" dirty="0"/>
          </a:p>
        </p:txBody>
      </p:sp>
      <p:sp>
        <p:nvSpPr>
          <p:cNvPr id="12" name="Freeform: Shape 11">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Image 6">
            <a:extLst>
              <a:ext uri="{FF2B5EF4-FFF2-40B4-BE49-F238E27FC236}">
                <a16:creationId xmlns:a16="http://schemas.microsoft.com/office/drawing/2014/main" xmlns="" id="{B949034C-C7B7-114F-9FD6-4F27F54B01B5}"/>
              </a:ext>
            </a:extLst>
          </p:cNvPr>
          <p:cNvPicPr>
            <a:picLocks noChangeAspect="1"/>
          </p:cNvPicPr>
          <p:nvPr/>
        </p:nvPicPr>
        <p:blipFill rotWithShape="1">
          <a:blip r:embed="rId2"/>
          <a:srcRect l="23724" r="22145"/>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8" name="Espace réservé du pied de page 7">
            <a:extLst>
              <a:ext uri="{FF2B5EF4-FFF2-40B4-BE49-F238E27FC236}">
                <a16:creationId xmlns:a16="http://schemas.microsoft.com/office/drawing/2014/main" xmlns="" id="{5182796D-10E0-1547-A8DC-7221FA85BEDE}"/>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699605106"/>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3" descr="Une image contenant capture d’écran&#10;&#10;Description générée automatiquement">
            <a:extLst>
              <a:ext uri="{FF2B5EF4-FFF2-40B4-BE49-F238E27FC236}">
                <a16:creationId xmlns:a16="http://schemas.microsoft.com/office/drawing/2014/main" xmlns="" id="{9447B967-3BC5-E445-BEF2-26EB1F9056FC}"/>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430824" y="643467"/>
            <a:ext cx="7330352" cy="5571066"/>
          </a:xfrm>
          <a:prstGeom prst="rect">
            <a:avLst/>
          </a:prstGeom>
        </p:spPr>
      </p:pic>
      <p:sp>
        <p:nvSpPr>
          <p:cNvPr id="5" name="Espace réservé du pied de page 4">
            <a:extLst>
              <a:ext uri="{FF2B5EF4-FFF2-40B4-BE49-F238E27FC236}">
                <a16:creationId xmlns:a16="http://schemas.microsoft.com/office/drawing/2014/main" xmlns="" id="{6E49CE77-A42D-4E4E-9D71-FBDB7AC659F0}"/>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46215870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49A5F44-9ED4-864A-BD65-761CD9BA584C}"/>
              </a:ext>
            </a:extLst>
          </p:cNvPr>
          <p:cNvSpPr>
            <a:spLocks noGrp="1"/>
          </p:cNvSpPr>
          <p:nvPr>
            <p:ph type="title"/>
          </p:nvPr>
        </p:nvSpPr>
        <p:spPr>
          <a:xfrm>
            <a:off x="1136428" y="627564"/>
            <a:ext cx="7474172" cy="1325563"/>
          </a:xfrm>
        </p:spPr>
        <p:txBody>
          <a:bodyPr>
            <a:normAutofit/>
          </a:bodyPr>
          <a:lstStyle/>
          <a:p>
            <a:r>
              <a:rPr lang="fr-FR" dirty="0"/>
              <a:t>Le </a:t>
            </a:r>
            <a:r>
              <a:rPr lang="fr-FR" dirty="0" err="1"/>
              <a:t>healing</a:t>
            </a:r>
            <a:r>
              <a:rPr lang="fr-FR" dirty="0"/>
              <a:t> </a:t>
            </a:r>
            <a:r>
              <a:rPr lang="fr-FR" dirty="0" err="1"/>
              <a:t>touch</a:t>
            </a:r>
            <a:r>
              <a:rPr lang="fr-FR" dirty="0"/>
              <a:t> ?</a:t>
            </a:r>
            <a:br>
              <a:rPr lang="fr-FR" dirty="0"/>
            </a:br>
            <a:endParaRPr lang="fr-FR" dirty="0"/>
          </a:p>
        </p:txBody>
      </p:sp>
      <p:sp>
        <p:nvSpPr>
          <p:cNvPr id="3" name="Espace réservé du contenu 2">
            <a:extLst>
              <a:ext uri="{FF2B5EF4-FFF2-40B4-BE49-F238E27FC236}">
                <a16:creationId xmlns:a16="http://schemas.microsoft.com/office/drawing/2014/main" xmlns="" id="{6D0D7B8C-C4FA-1549-9B93-1343767D5973}"/>
              </a:ext>
            </a:extLst>
          </p:cNvPr>
          <p:cNvSpPr>
            <a:spLocks noGrp="1"/>
          </p:cNvSpPr>
          <p:nvPr>
            <p:ph idx="1"/>
          </p:nvPr>
        </p:nvSpPr>
        <p:spPr>
          <a:xfrm>
            <a:off x="1136429" y="2278173"/>
            <a:ext cx="6467867" cy="3450613"/>
          </a:xfrm>
        </p:spPr>
        <p:txBody>
          <a:bodyPr anchor="ctr">
            <a:normAutofit/>
          </a:bodyPr>
          <a:lstStyle/>
          <a:p>
            <a:r>
              <a:rPr lang="fr-FR" sz="2400" i="1" dirty="0"/>
              <a:t>Healing </a:t>
            </a:r>
            <a:r>
              <a:rPr lang="fr-FR" sz="2400" i="1" dirty="0" err="1"/>
              <a:t>Touch</a:t>
            </a:r>
            <a:r>
              <a:rPr lang="fr-FR" sz="2400" dirty="0"/>
              <a:t> est une approche complémentaire de soins de santé qui s'inscrit dans la catégorie des thérapies énergétiques.</a:t>
            </a:r>
          </a:p>
          <a:p>
            <a:r>
              <a:rPr lang="fr-FR" sz="2400" dirty="0"/>
              <a:t>la Société canadienne du Cancer souligne que les thérapies énergétiques sont complémentaires aux soins conventionnels pour le cancer.</a:t>
            </a:r>
          </a:p>
          <a:p>
            <a:pPr marL="0" indent="0">
              <a:buNone/>
            </a:pPr>
            <a:r>
              <a:rPr lang="fr-FR" sz="2400" dirty="0"/>
              <a:t>=&gt; C’est </a:t>
            </a:r>
            <a:r>
              <a:rPr lang="fr-FR" sz="2400" dirty="0">
                <a:hlinkClick r:id="rId2"/>
              </a:rPr>
              <a:t>ici</a:t>
            </a:r>
            <a:endParaRPr lang="fr-FR" sz="2400" dirty="0"/>
          </a:p>
          <a:p>
            <a:pPr marL="0" indent="0">
              <a:buNone/>
            </a:pPr>
            <a:endParaRPr lang="fr-FR" sz="2400" dirty="0"/>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527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FED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xmlns="" id="{F06F85BF-9452-AA4E-8021-7507ECCF17A0}"/>
              </a:ext>
            </a:extLst>
          </p:cNvPr>
          <p:cNvPicPr>
            <a:picLocks noChangeAspect="1"/>
          </p:cNvPicPr>
          <p:nvPr/>
        </p:nvPicPr>
        <p:blipFill>
          <a:blip r:embed="rId3"/>
          <a:stretch>
            <a:fillRect/>
          </a:stretch>
        </p:blipFill>
        <p:spPr>
          <a:xfrm>
            <a:off x="9254442" y="3153360"/>
            <a:ext cx="1462088" cy="551279"/>
          </a:xfrm>
          <a:prstGeom prst="rect">
            <a:avLst/>
          </a:prstGeom>
        </p:spPr>
      </p:pic>
      <p:sp>
        <p:nvSpPr>
          <p:cNvPr id="6" name="Espace réservé du pied de page 5">
            <a:extLst>
              <a:ext uri="{FF2B5EF4-FFF2-40B4-BE49-F238E27FC236}">
                <a16:creationId xmlns:a16="http://schemas.microsoft.com/office/drawing/2014/main" xmlns="" id="{37B12268-BB07-CF4D-A57C-BC55ED95D102}"/>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974059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7566F30-79F4-264A-BDF2-9FBB3F9F4F5F}"/>
              </a:ext>
            </a:extLst>
          </p:cNvPr>
          <p:cNvSpPr>
            <a:spLocks noGrp="1"/>
          </p:cNvSpPr>
          <p:nvPr>
            <p:ph type="title"/>
          </p:nvPr>
        </p:nvSpPr>
        <p:spPr>
          <a:xfrm>
            <a:off x="1136428" y="627564"/>
            <a:ext cx="7474172" cy="1325563"/>
          </a:xfrm>
        </p:spPr>
        <p:txBody>
          <a:bodyPr>
            <a:normAutofit/>
          </a:bodyPr>
          <a:lstStyle/>
          <a:p>
            <a:r>
              <a:rPr lang="fr-FR" dirty="0"/>
              <a:t>Recommandations HAS</a:t>
            </a:r>
          </a:p>
        </p:txBody>
      </p:sp>
      <p:sp>
        <p:nvSpPr>
          <p:cNvPr id="3" name="Espace réservé du contenu 2">
            <a:extLst>
              <a:ext uri="{FF2B5EF4-FFF2-40B4-BE49-F238E27FC236}">
                <a16:creationId xmlns:a16="http://schemas.microsoft.com/office/drawing/2014/main" xmlns="" id="{0EA6AF11-9643-5D44-BACD-0D0FFAB184C2}"/>
              </a:ext>
            </a:extLst>
          </p:cNvPr>
          <p:cNvSpPr>
            <a:spLocks noGrp="1"/>
          </p:cNvSpPr>
          <p:nvPr>
            <p:ph idx="1"/>
          </p:nvPr>
        </p:nvSpPr>
        <p:spPr>
          <a:xfrm>
            <a:off x="1136429" y="2278173"/>
            <a:ext cx="6467867" cy="3450613"/>
          </a:xfrm>
        </p:spPr>
        <p:txBody>
          <a:bodyPr anchor="ctr">
            <a:normAutofit/>
          </a:bodyPr>
          <a:lstStyle/>
          <a:p>
            <a:r>
              <a:rPr lang="fr-FR" sz="2400" dirty="0"/>
              <a:t>Les recommandations HAS de février 2000 nous indiquaient que le massage peut être pratiqué au début d’une séance de rééducation en préparation des autres techniques. </a:t>
            </a:r>
          </a:p>
          <a:p>
            <a:r>
              <a:rPr lang="fr-FR" sz="2400" dirty="0"/>
              <a:t>En 2019, ces mêmes recommandations rappellent que les thérapies passives ne doivent pas être utilisées isolément car elles n’ont aucune efficacité sur l ‘évolution de la lombalgie.</a:t>
            </a:r>
          </a:p>
          <a:p>
            <a:endParaRPr lang="fr-FR" sz="2400" dirty="0"/>
          </a:p>
        </p:txBody>
      </p:sp>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54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0455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dessin&#10;&#10;Description générée automatiquement">
            <a:extLst>
              <a:ext uri="{FF2B5EF4-FFF2-40B4-BE49-F238E27FC236}">
                <a16:creationId xmlns:a16="http://schemas.microsoft.com/office/drawing/2014/main" xmlns="" id="{2CB725CA-5023-B546-A5EF-2F47B37F01A7}"/>
              </a:ext>
            </a:extLst>
          </p:cNvPr>
          <p:cNvPicPr>
            <a:picLocks noChangeAspect="1"/>
          </p:cNvPicPr>
          <p:nvPr/>
        </p:nvPicPr>
        <p:blipFill>
          <a:blip r:embed="rId2"/>
          <a:stretch>
            <a:fillRect/>
          </a:stretch>
        </p:blipFill>
        <p:spPr>
          <a:xfrm>
            <a:off x="9254442" y="3112824"/>
            <a:ext cx="1462088" cy="632352"/>
          </a:xfrm>
          <a:prstGeom prst="rect">
            <a:avLst/>
          </a:prstGeom>
        </p:spPr>
      </p:pic>
      <p:sp>
        <p:nvSpPr>
          <p:cNvPr id="6" name="Espace réservé du pied de page 5">
            <a:extLst>
              <a:ext uri="{FF2B5EF4-FFF2-40B4-BE49-F238E27FC236}">
                <a16:creationId xmlns:a16="http://schemas.microsoft.com/office/drawing/2014/main" xmlns="" id="{95E006A3-CDBE-5645-AC02-06789824D3A0}"/>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18137720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xmlns="" id="{9D6C4B36-4A58-3B4B-8294-D523F5A7E812}"/>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5. Discussion</a:t>
            </a:r>
          </a:p>
        </p:txBody>
      </p:sp>
      <p:sp>
        <p:nvSpPr>
          <p:cNvPr id="4" name="Espace réservé du pied de page 3">
            <a:extLst>
              <a:ext uri="{FF2B5EF4-FFF2-40B4-BE49-F238E27FC236}">
                <a16:creationId xmlns:a16="http://schemas.microsoft.com/office/drawing/2014/main" xmlns="" id="{5AC4A61C-B82E-A84D-8364-092E532CF2A5}"/>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381233313"/>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666FACD-55E3-0A44-BCA6-30CEFBCAE26B}"/>
              </a:ext>
            </a:extLst>
          </p:cNvPr>
          <p:cNvSpPr>
            <a:spLocks noGrp="1"/>
          </p:cNvSpPr>
          <p:nvPr>
            <p:ph type="title"/>
          </p:nvPr>
        </p:nvSpPr>
        <p:spPr>
          <a:xfrm>
            <a:off x="838200" y="365125"/>
            <a:ext cx="10515600" cy="1325563"/>
          </a:xfrm>
        </p:spPr>
        <p:txBody>
          <a:bodyPr>
            <a:normAutofit/>
          </a:bodyPr>
          <a:lstStyle/>
          <a:p>
            <a:pPr algn="ctr"/>
            <a:endParaRPr lang="fr-FR"/>
          </a:p>
        </p:txBody>
      </p:sp>
      <p:graphicFrame>
        <p:nvGraphicFramePr>
          <p:cNvPr id="5" name="Espace réservé du contenu 4">
            <a:extLst>
              <a:ext uri="{FF2B5EF4-FFF2-40B4-BE49-F238E27FC236}">
                <a16:creationId xmlns:a16="http://schemas.microsoft.com/office/drawing/2014/main" xmlns="" id="{C32826AD-4CE7-5944-881D-7D49EAE4E21D}"/>
              </a:ext>
            </a:extLst>
          </p:cNvPr>
          <p:cNvGraphicFramePr>
            <a:graphicFrameLocks noGrp="1"/>
          </p:cNvGraphicFramePr>
          <p:nvPr>
            <p:ph idx="1"/>
            <p:extLst>
              <p:ext uri="{D42A27DB-BD31-4B8C-83A1-F6EECF244321}">
                <p14:modId xmlns:p14="http://schemas.microsoft.com/office/powerpoint/2010/main" val="3966023824"/>
              </p:ext>
            </p:extLst>
          </p:nvPr>
        </p:nvGraphicFramePr>
        <p:xfrm>
          <a:off x="838200" y="1252728"/>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pied de page 5">
            <a:extLst>
              <a:ext uri="{FF2B5EF4-FFF2-40B4-BE49-F238E27FC236}">
                <a16:creationId xmlns:a16="http://schemas.microsoft.com/office/drawing/2014/main" xmlns="" id="{AB61B8C0-B3D3-F242-83AB-086BD18D4A92}"/>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6112018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FA40727-6481-A54C-B5AA-810138A6D725}"/>
              </a:ext>
            </a:extLst>
          </p:cNvPr>
          <p:cNvSpPr>
            <a:spLocks noGrp="1"/>
          </p:cNvSpPr>
          <p:nvPr>
            <p:ph type="title"/>
          </p:nvPr>
        </p:nvSpPr>
        <p:spPr>
          <a:xfrm>
            <a:off x="838200" y="620392"/>
            <a:ext cx="3374136" cy="5504688"/>
          </a:xfrm>
        </p:spPr>
        <p:txBody>
          <a:bodyPr>
            <a:normAutofit/>
          </a:bodyPr>
          <a:lstStyle/>
          <a:p>
            <a:endParaRPr lang="fr-FR"/>
          </a:p>
        </p:txBody>
      </p:sp>
      <p:graphicFrame>
        <p:nvGraphicFramePr>
          <p:cNvPr id="5" name="Espace réservé du contenu 2">
            <a:extLst>
              <a:ext uri="{FF2B5EF4-FFF2-40B4-BE49-F238E27FC236}">
                <a16:creationId xmlns:a16="http://schemas.microsoft.com/office/drawing/2014/main" xmlns="" id="{AEC27F40-6405-42FB-B0C4-A77B3687EA1B}"/>
              </a:ext>
            </a:extLst>
          </p:cNvPr>
          <p:cNvGraphicFramePr>
            <a:graphicFrameLocks noGrp="1"/>
          </p:cNvGraphicFramePr>
          <p:nvPr>
            <p:ph idx="1"/>
            <p:extLst>
              <p:ext uri="{D42A27DB-BD31-4B8C-83A1-F6EECF244321}">
                <p14:modId xmlns:p14="http://schemas.microsoft.com/office/powerpoint/2010/main" val="8901470"/>
              </p:ext>
            </p:extLst>
          </p:nvPr>
        </p:nvGraphicFramePr>
        <p:xfrm>
          <a:off x="2964180" y="732920"/>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xmlns="" id="{ECDA73F2-4349-7A48-AA99-1943D6BEDE24}"/>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1381315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61B2A784-4501-42A8-86DF-DB27DE3950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2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24E0E335-F440-6547-9779-B09A47F85BD8}"/>
              </a:ext>
            </a:extLst>
          </p:cNvPr>
          <p:cNvSpPr>
            <a:spLocks noGrp="1"/>
          </p:cNvSpPr>
          <p:nvPr>
            <p:ph type="title"/>
          </p:nvPr>
        </p:nvSpPr>
        <p:spPr>
          <a:xfrm>
            <a:off x="6476772" y="1144980"/>
            <a:ext cx="5063458" cy="1560716"/>
          </a:xfrm>
        </p:spPr>
        <p:txBody>
          <a:bodyPr>
            <a:normAutofit/>
          </a:bodyPr>
          <a:lstStyle/>
          <a:p>
            <a:endParaRPr lang="fr-FR"/>
          </a:p>
        </p:txBody>
      </p:sp>
      <p:sp>
        <p:nvSpPr>
          <p:cNvPr id="27" name="Rectangle 26">
            <a:extLst>
              <a:ext uri="{FF2B5EF4-FFF2-40B4-BE49-F238E27FC236}">
                <a16:creationId xmlns:a16="http://schemas.microsoft.com/office/drawing/2014/main" xmlns="" id="{8A330AB8-A767-46C8-ABEF-2477854EF6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5498" y="11446"/>
            <a:ext cx="4901184" cy="4021058"/>
          </a:xfrm>
          <a:prstGeom prst="rect">
            <a:avLst/>
          </a:prstGeom>
          <a:solidFill>
            <a:srgbClr val="644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10">
            <a:extLst>
              <a:ext uri="{FF2B5EF4-FFF2-40B4-BE49-F238E27FC236}">
                <a16:creationId xmlns:a16="http://schemas.microsoft.com/office/drawing/2014/main" xmlns="" id="{31DBB6F8-6AC5-D44A-891C-9CA384712616}"/>
              </a:ext>
            </a:extLst>
          </p:cNvPr>
          <p:cNvPicPr>
            <a:picLocks noChangeAspect="1"/>
          </p:cNvPicPr>
          <p:nvPr/>
        </p:nvPicPr>
        <p:blipFill rotWithShape="1">
          <a:blip r:embed="rId2"/>
          <a:srcRect l="3092" r="3602"/>
          <a:stretch/>
        </p:blipFill>
        <p:spPr>
          <a:xfrm>
            <a:off x="870090" y="11446"/>
            <a:ext cx="4572000" cy="3858768"/>
          </a:xfrm>
          <a:prstGeom prst="rect">
            <a:avLst/>
          </a:prstGeom>
        </p:spPr>
      </p:pic>
      <p:sp>
        <p:nvSpPr>
          <p:cNvPr id="29" name="Rectangle 28">
            <a:extLst>
              <a:ext uri="{FF2B5EF4-FFF2-40B4-BE49-F238E27FC236}">
                <a16:creationId xmlns:a16="http://schemas.microsoft.com/office/drawing/2014/main" xmlns="" id="{88E62604-C40E-4D56-9D66-FD94B0CA40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5498" y="4241249"/>
            <a:ext cx="4901184" cy="2616751"/>
          </a:xfrm>
          <a:prstGeom prst="rect">
            <a:avLst/>
          </a:prstGeom>
          <a:solidFill>
            <a:srgbClr val="644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 12" descr="Une image contenant dessin&#10;&#10;Description générée automatiquement">
            <a:extLst>
              <a:ext uri="{FF2B5EF4-FFF2-40B4-BE49-F238E27FC236}">
                <a16:creationId xmlns:a16="http://schemas.microsoft.com/office/drawing/2014/main" xmlns="" id="{B1C858DD-3AA5-404F-9C50-644BC6CDB21E}"/>
              </a:ext>
            </a:extLst>
          </p:cNvPr>
          <p:cNvPicPr>
            <a:picLocks noChangeAspect="1"/>
          </p:cNvPicPr>
          <p:nvPr/>
        </p:nvPicPr>
        <p:blipFill rotWithShape="1">
          <a:blip r:embed="rId3"/>
          <a:srcRect l="5760" r="2822"/>
          <a:stretch/>
        </p:blipFill>
        <p:spPr>
          <a:xfrm>
            <a:off x="870090" y="4407408"/>
            <a:ext cx="4572000" cy="2450592"/>
          </a:xfrm>
          <a:prstGeom prst="rect">
            <a:avLst/>
          </a:prstGeom>
        </p:spPr>
      </p:pic>
      <p:sp>
        <p:nvSpPr>
          <p:cNvPr id="3" name="Espace réservé du contenu 2">
            <a:extLst>
              <a:ext uri="{FF2B5EF4-FFF2-40B4-BE49-F238E27FC236}">
                <a16:creationId xmlns:a16="http://schemas.microsoft.com/office/drawing/2014/main" xmlns="" id="{C64405EF-E240-FB4C-B1A6-42366FB0CB4E}"/>
              </a:ext>
            </a:extLst>
          </p:cNvPr>
          <p:cNvSpPr>
            <a:spLocks noGrp="1"/>
          </p:cNvSpPr>
          <p:nvPr>
            <p:ph idx="1"/>
          </p:nvPr>
        </p:nvSpPr>
        <p:spPr>
          <a:xfrm>
            <a:off x="6476772" y="2667906"/>
            <a:ext cx="5063457" cy="2729196"/>
          </a:xfrm>
        </p:spPr>
        <p:txBody>
          <a:bodyPr>
            <a:normAutofit/>
          </a:bodyPr>
          <a:lstStyle/>
          <a:p>
            <a:pPr marL="0" indent="0">
              <a:buNone/>
            </a:pPr>
            <a:r>
              <a:rPr lang="fr-FR" sz="2400" dirty="0"/>
              <a:t>La Haute Autorité de Santé nous recommande en 2019 que les thérapies passives ne doivent pas être utilisées isolément car elles n’ont aucune efficacité sur l’évolution de la lombalgie (accord d’experts). </a:t>
            </a:r>
          </a:p>
        </p:txBody>
      </p:sp>
      <p:sp>
        <p:nvSpPr>
          <p:cNvPr id="14" name="Espace réservé du pied de page 13">
            <a:extLst>
              <a:ext uri="{FF2B5EF4-FFF2-40B4-BE49-F238E27FC236}">
                <a16:creationId xmlns:a16="http://schemas.microsoft.com/office/drawing/2014/main" xmlns="" id="{9AB97CBD-6DA2-FC42-AB3F-D5995CF817E5}"/>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14729057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xmlns="" id="{4B88A9B9-0C6A-6344-BEC9-18C55C062E4C}"/>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6. Conclusion</a:t>
            </a:r>
          </a:p>
        </p:txBody>
      </p:sp>
      <p:sp>
        <p:nvSpPr>
          <p:cNvPr id="4" name="Espace réservé du pied de page 3">
            <a:extLst>
              <a:ext uri="{FF2B5EF4-FFF2-40B4-BE49-F238E27FC236}">
                <a16:creationId xmlns:a16="http://schemas.microsoft.com/office/drawing/2014/main" xmlns="" id="{27D99F2F-2E19-4147-ACC3-5D87E4B0C7B3}"/>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313918965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7381BB1-DA5F-3E43-B7E8-6420C4D0123F}"/>
              </a:ext>
            </a:extLst>
          </p:cNvPr>
          <p:cNvSpPr>
            <a:spLocks noGrp="1"/>
          </p:cNvSpPr>
          <p:nvPr>
            <p:ph type="title"/>
          </p:nvPr>
        </p:nvSpPr>
        <p:spPr>
          <a:xfrm>
            <a:off x="4965430" y="629266"/>
            <a:ext cx="6586491" cy="1676603"/>
          </a:xfrm>
        </p:spPr>
        <p:txBody>
          <a:bodyPr>
            <a:normAutofit/>
          </a:bodyPr>
          <a:lstStyle/>
          <a:p>
            <a:endParaRPr lang="fr-FR"/>
          </a:p>
        </p:txBody>
      </p:sp>
      <p:pic>
        <p:nvPicPr>
          <p:cNvPr id="5" name="Image 4">
            <a:extLst>
              <a:ext uri="{FF2B5EF4-FFF2-40B4-BE49-F238E27FC236}">
                <a16:creationId xmlns:a16="http://schemas.microsoft.com/office/drawing/2014/main" xmlns="" id="{523EA491-E483-4D4B-920F-20720D633714}"/>
              </a:ext>
            </a:extLst>
          </p:cNvPr>
          <p:cNvPicPr>
            <a:picLocks noChangeAspect="1"/>
          </p:cNvPicPr>
          <p:nvPr/>
        </p:nvPicPr>
        <p:blipFill rotWithShape="1">
          <a:blip r:embed="rId2"/>
          <a:srcRect l="8917" r="7634"/>
          <a:stretch/>
        </p:blipFill>
        <p:spPr>
          <a:xfrm>
            <a:off x="20" y="10"/>
            <a:ext cx="4635571" cy="6857990"/>
          </a:xfrm>
          <a:prstGeom prst="rect">
            <a:avLst/>
          </a:prstGeom>
          <a:effectLst/>
        </p:spPr>
      </p:pic>
      <p:sp>
        <p:nvSpPr>
          <p:cNvPr id="3" name="Espace réservé du contenu 2">
            <a:extLst>
              <a:ext uri="{FF2B5EF4-FFF2-40B4-BE49-F238E27FC236}">
                <a16:creationId xmlns:a16="http://schemas.microsoft.com/office/drawing/2014/main" xmlns="" id="{622927CC-DE6F-C441-B1D9-B00CD4F5674D}"/>
              </a:ext>
            </a:extLst>
          </p:cNvPr>
          <p:cNvSpPr>
            <a:spLocks noGrp="1"/>
          </p:cNvSpPr>
          <p:nvPr>
            <p:ph idx="1"/>
          </p:nvPr>
        </p:nvSpPr>
        <p:spPr>
          <a:xfrm>
            <a:off x="4965431" y="2438400"/>
            <a:ext cx="6586489" cy="3785419"/>
          </a:xfrm>
        </p:spPr>
        <p:txBody>
          <a:bodyPr>
            <a:normAutofit/>
          </a:bodyPr>
          <a:lstStyle/>
          <a:p>
            <a:r>
              <a:rPr lang="fr-FR" sz="2000"/>
              <a:t>Le Larousse Médical (2012) définit le massage médical comme:</a:t>
            </a:r>
          </a:p>
          <a:p>
            <a:pPr marL="0" indent="0">
              <a:buNone/>
            </a:pPr>
            <a:endParaRPr lang="fr-FR" sz="2000"/>
          </a:p>
          <a:p>
            <a:pPr marL="0" indent="0">
              <a:buNone/>
            </a:pPr>
            <a:r>
              <a:rPr lang="fr-FR" sz="2000"/>
              <a:t> « l’ensemble des techniques utilisant les mains (pétrissage, pressions, vibrations, etc.) et s'exerçant sur différentes parties du corps dans un dessein thérapeutique .</a:t>
            </a:r>
          </a:p>
          <a:p>
            <a:pPr marL="0" indent="0">
              <a:buNone/>
            </a:pPr>
            <a:r>
              <a:rPr lang="fr-FR" sz="2000"/>
              <a:t>Un massage médical est prescrit par un médecin et relève de la compétence exclusive du masseur-kinésithérapeute, par opposition au massage esthétique, qui a pour objectif de procurer au sujet une sensation de confort ou de détente» (Wainsten, 2012)</a:t>
            </a:r>
          </a:p>
          <a:p>
            <a:endParaRPr lang="fr-FR" sz="2000"/>
          </a:p>
        </p:txBody>
      </p:sp>
      <p:sp>
        <p:nvSpPr>
          <p:cNvPr id="4" name="Espace réservé du pied de page 3">
            <a:extLst>
              <a:ext uri="{FF2B5EF4-FFF2-40B4-BE49-F238E27FC236}">
                <a16:creationId xmlns:a16="http://schemas.microsoft.com/office/drawing/2014/main" xmlns="" id="{B7108FCF-C3A5-DD47-A69C-557F26577A46}"/>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140455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EC067DC1-DFC2-294F-9638-5C29312C9313}"/>
              </a:ext>
            </a:extLst>
          </p:cNvPr>
          <p:cNvSpPr>
            <a:spLocks noGrp="1"/>
          </p:cNvSpPr>
          <p:nvPr>
            <p:ph type="title"/>
          </p:nvPr>
        </p:nvSpPr>
        <p:spPr>
          <a:xfrm>
            <a:off x="838200" y="963877"/>
            <a:ext cx="3494362" cy="4930246"/>
          </a:xfrm>
        </p:spPr>
        <p:txBody>
          <a:bodyPr>
            <a:normAutofit/>
          </a:bodyPr>
          <a:lstStyle/>
          <a:p>
            <a:pPr algn="r"/>
            <a:r>
              <a:rPr lang="fr-FR" dirty="0">
                <a:solidFill>
                  <a:schemeClr val="accent1"/>
                </a:solidFill>
              </a:rPr>
              <a:t>Dr </a:t>
            </a:r>
            <a:r>
              <a:rPr lang="fr-FR" dirty="0" err="1">
                <a:solidFill>
                  <a:schemeClr val="accent1"/>
                </a:solidFill>
              </a:rPr>
              <a:t>Rulleau</a:t>
            </a:r>
            <a:r>
              <a:rPr lang="fr-FR" dirty="0">
                <a:solidFill>
                  <a:schemeClr val="accent1"/>
                </a:solidFill>
              </a:rPr>
              <a:t> (2017) nous indique que </a:t>
            </a:r>
            <a:br>
              <a:rPr lang="fr-FR" dirty="0">
                <a:solidFill>
                  <a:schemeClr val="accent1"/>
                </a:solidFill>
              </a:rPr>
            </a:br>
            <a:endParaRPr lang="fr-FR" dirty="0">
              <a:solidFill>
                <a:schemeClr val="accent1"/>
              </a:solidFill>
            </a:endParaRP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xmlns="" id="{032E1267-A17B-3B49-B4D4-C84AF6AAA0D7}"/>
              </a:ext>
            </a:extLst>
          </p:cNvPr>
          <p:cNvSpPr>
            <a:spLocks noGrp="1"/>
          </p:cNvSpPr>
          <p:nvPr>
            <p:ph idx="1"/>
          </p:nvPr>
        </p:nvSpPr>
        <p:spPr>
          <a:xfrm>
            <a:off x="4976031" y="963877"/>
            <a:ext cx="6377769" cy="4930246"/>
          </a:xfrm>
        </p:spPr>
        <p:txBody>
          <a:bodyPr anchor="ctr">
            <a:normAutofit/>
          </a:bodyPr>
          <a:lstStyle/>
          <a:p>
            <a:pPr marL="0" indent="0">
              <a:buNone/>
            </a:pPr>
            <a:r>
              <a:rPr lang="fr-FR" sz="2000"/>
              <a:t>« l’ensemble des auteurs s’accordent sur l’intérêt du massage dans le cadre d’une association à d’autres prises en charge.(…) Si la diminution de certaines douleurs à la suite d’une procédure de massage est bien documentée, le massage semble présenter un intérêt certain dans d’autres prises en charge telles que l’activation des processus sensori-moteur, l’amélioration de la posture, de la mobilité des membres, du sommeil, de la qualité de vie du bébé, etc. »</a:t>
            </a:r>
          </a:p>
          <a:p>
            <a:pPr marL="0" indent="0">
              <a:buNone/>
            </a:pPr>
            <a:r>
              <a:rPr lang="fr-FR" sz="2000"/>
              <a:t> Il nous précise que les auteurs suggèrent des recherches complémentaires indispensables pour conforter l’utilisation du massage et améliorer les protocoles liés à sa pratique (durée, nombre de séances, etc.) en fonction des problèmes de santé des patients du kinésithérapeute. (Rulleau 2017)</a:t>
            </a:r>
          </a:p>
          <a:p>
            <a:endParaRPr lang="fr-FR" sz="2000"/>
          </a:p>
        </p:txBody>
      </p:sp>
      <p:sp>
        <p:nvSpPr>
          <p:cNvPr id="4" name="Espace réservé du pied de page 3">
            <a:extLst>
              <a:ext uri="{FF2B5EF4-FFF2-40B4-BE49-F238E27FC236}">
                <a16:creationId xmlns:a16="http://schemas.microsoft.com/office/drawing/2014/main" xmlns="" id="{902B2B17-9111-BC46-BFF3-834A90861C4A}"/>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2961101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D912914E-A7EF-4F4C-88BF-522DE4D0B2EC}"/>
              </a:ext>
            </a:extLst>
          </p:cNvPr>
          <p:cNvSpPr>
            <a:spLocks noGrp="1"/>
          </p:cNvSpPr>
          <p:nvPr>
            <p:ph type="title"/>
          </p:nvPr>
        </p:nvSpPr>
        <p:spPr>
          <a:xfrm>
            <a:off x="838200" y="963877"/>
            <a:ext cx="3494362" cy="4930246"/>
          </a:xfrm>
        </p:spPr>
        <p:txBody>
          <a:bodyPr>
            <a:normAutofit/>
          </a:bodyPr>
          <a:lstStyle/>
          <a:p>
            <a:pPr algn="r"/>
            <a:r>
              <a:rPr lang="fr-FR" dirty="0"/>
              <a:t>Pour conclure, </a:t>
            </a:r>
            <a:endParaRPr lang="fr-FR" dirty="0">
              <a:solidFill>
                <a:schemeClr val="accent1"/>
              </a:solidFill>
            </a:endParaRP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xmlns="" id="{828B0DC7-DDCC-0E44-96AD-FBBA0FBAE528}"/>
              </a:ext>
            </a:extLst>
          </p:cNvPr>
          <p:cNvSpPr>
            <a:spLocks noGrp="1"/>
          </p:cNvSpPr>
          <p:nvPr>
            <p:ph idx="1"/>
          </p:nvPr>
        </p:nvSpPr>
        <p:spPr>
          <a:xfrm>
            <a:off x="4976031" y="963877"/>
            <a:ext cx="6377769" cy="4930246"/>
          </a:xfrm>
        </p:spPr>
        <p:txBody>
          <a:bodyPr anchor="ctr">
            <a:normAutofit/>
          </a:bodyPr>
          <a:lstStyle/>
          <a:p>
            <a:r>
              <a:rPr lang="fr-FR" sz="2400" dirty="0"/>
              <a:t>je laisse la porte ouverte à l’aspect bio psycho social du massage dans le cadre de la prise en charge des douleurs car nous l’avons compris, le massage associé à une éducation à la santé peut lutter contre les douleurs, ou les rendre plus acceptable. </a:t>
            </a:r>
          </a:p>
          <a:p>
            <a:r>
              <a:rPr lang="fr-FR" sz="2400" dirty="0"/>
              <a:t>L’enjeu sera d’éviter la chronicisation de la douleur chez nos patients.</a:t>
            </a:r>
          </a:p>
          <a:p>
            <a:endParaRPr lang="fr-FR" sz="2400" dirty="0"/>
          </a:p>
        </p:txBody>
      </p:sp>
      <p:sp>
        <p:nvSpPr>
          <p:cNvPr id="4" name="Espace réservé du pied de page 3">
            <a:extLst>
              <a:ext uri="{FF2B5EF4-FFF2-40B4-BE49-F238E27FC236}">
                <a16:creationId xmlns:a16="http://schemas.microsoft.com/office/drawing/2014/main" xmlns="" id="{0204B8CF-C8E4-BB42-9CF5-E2499A70F630}"/>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39014115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xmlns="" id="{6BEB9CE1-CCC9-C94E-8134-359A5ACE93C9}"/>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7. Bibliographie</a:t>
            </a:r>
          </a:p>
        </p:txBody>
      </p:sp>
      <p:sp>
        <p:nvSpPr>
          <p:cNvPr id="4" name="Espace réservé du pied de page 3">
            <a:extLst>
              <a:ext uri="{FF2B5EF4-FFF2-40B4-BE49-F238E27FC236}">
                <a16:creationId xmlns:a16="http://schemas.microsoft.com/office/drawing/2014/main" xmlns="" id="{BF76E78E-D276-2C46-B15B-94ACF47FA680}"/>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584278182"/>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C92B390-7B63-8143-B3E4-2B90245802B0}"/>
              </a:ext>
            </a:extLst>
          </p:cNvPr>
          <p:cNvSpPr>
            <a:spLocks noGrp="1"/>
          </p:cNvSpPr>
          <p:nvPr>
            <p:ph type="title"/>
          </p:nvPr>
        </p:nvSpPr>
        <p:spPr>
          <a:xfrm>
            <a:off x="648930" y="-204121"/>
            <a:ext cx="6586491" cy="1676603"/>
          </a:xfrm>
        </p:spPr>
        <p:txBody>
          <a:bodyPr>
            <a:normAutofit/>
          </a:bodyPr>
          <a:lstStyle/>
          <a:p>
            <a:endParaRPr lang="fr-FR"/>
          </a:p>
        </p:txBody>
      </p:sp>
      <p:sp>
        <p:nvSpPr>
          <p:cNvPr id="3" name="Espace réservé du contenu 2">
            <a:extLst>
              <a:ext uri="{FF2B5EF4-FFF2-40B4-BE49-F238E27FC236}">
                <a16:creationId xmlns:a16="http://schemas.microsoft.com/office/drawing/2014/main" xmlns="" id="{D6DC760F-B966-8345-BB24-4F7142E97FE9}"/>
              </a:ext>
            </a:extLst>
          </p:cNvPr>
          <p:cNvSpPr>
            <a:spLocks noGrp="1"/>
          </p:cNvSpPr>
          <p:nvPr>
            <p:ph idx="1"/>
          </p:nvPr>
        </p:nvSpPr>
        <p:spPr>
          <a:xfrm>
            <a:off x="648930" y="1120140"/>
            <a:ext cx="6586489" cy="5103679"/>
          </a:xfrm>
        </p:spPr>
        <p:txBody>
          <a:bodyPr>
            <a:normAutofit fontScale="92500" lnSpcReduction="10000"/>
          </a:bodyPr>
          <a:lstStyle/>
          <a:p>
            <a:pPr marL="0" indent="0">
              <a:buNone/>
            </a:pPr>
            <a:r>
              <a:rPr lang="fr-FR" sz="1100" dirty="0"/>
              <a:t>Blanchon, C. (2014). Le massage en </a:t>
            </a:r>
            <a:r>
              <a:rPr lang="fr-FR" sz="1100" dirty="0" err="1"/>
              <a:t>réseau</a:t>
            </a:r>
            <a:r>
              <a:rPr lang="fr-FR" sz="1100" dirty="0"/>
              <a:t> de soins palliatifs : Soins volume 59, n°787,37-41</a:t>
            </a:r>
          </a:p>
          <a:p>
            <a:pPr marL="0" indent="0">
              <a:buNone/>
            </a:pPr>
            <a:r>
              <a:rPr lang="en-US" sz="1100" dirty="0"/>
              <a:t>Cheng YH, Huang GC.(2014). Efficacy of massage therapy on pain and dysfunction in patients with neck pain: a systematic review and meta-analysis. </a:t>
            </a:r>
            <a:r>
              <a:rPr lang="en-US" sz="1100" dirty="0" err="1"/>
              <a:t>Evid</a:t>
            </a:r>
            <a:r>
              <a:rPr lang="en-US" sz="1100" dirty="0"/>
              <a:t> Based Complement </a:t>
            </a:r>
            <a:r>
              <a:rPr lang="en-US" sz="1100" dirty="0" err="1"/>
              <a:t>Alternat</a:t>
            </a:r>
            <a:r>
              <a:rPr lang="en-US" sz="1100" dirty="0"/>
              <a:t> Med. </a:t>
            </a:r>
            <a:endParaRPr lang="fr-FR" sz="1100" dirty="0"/>
          </a:p>
          <a:p>
            <a:pPr marL="0" indent="0">
              <a:buNone/>
            </a:pPr>
            <a:r>
              <a:rPr lang="en-US" sz="1100" dirty="0" err="1"/>
              <a:t>Cherkin</a:t>
            </a:r>
            <a:r>
              <a:rPr lang="en-US" sz="1100" dirty="0"/>
              <a:t> DC, Sherman KJ, Kahn J, Wellman R, Cook AJ, Johnson E, </a:t>
            </a:r>
            <a:r>
              <a:rPr lang="en-US" sz="1100" dirty="0" err="1"/>
              <a:t>Erro</a:t>
            </a:r>
            <a:r>
              <a:rPr lang="en-US" sz="1100" dirty="0"/>
              <a:t> J, Delaney K, </a:t>
            </a:r>
            <a:r>
              <a:rPr lang="en-US" sz="1100" dirty="0" err="1"/>
              <a:t>Deyo</a:t>
            </a:r>
            <a:r>
              <a:rPr lang="en-US" sz="1100" dirty="0"/>
              <a:t> RA. (2011). A comparison of the effects of 2 types of massage and usual care on chronic low back pain: a randomized, controlled trial. Ann Intern Med. </a:t>
            </a:r>
            <a:endParaRPr lang="fr-FR" sz="1100" dirty="0"/>
          </a:p>
          <a:p>
            <a:pPr marL="0" indent="0">
              <a:buNone/>
            </a:pPr>
            <a:r>
              <a:rPr lang="en-US" sz="1100" dirty="0"/>
              <a:t>Crawford, C., Boyd, C., </a:t>
            </a:r>
            <a:r>
              <a:rPr lang="en-US" sz="1100" dirty="0" err="1"/>
              <a:t>Paat</a:t>
            </a:r>
            <a:r>
              <a:rPr lang="en-US" sz="1100" dirty="0"/>
              <a:t>, C. F., Price, A., Xenakis, L., Yang, E. &amp; Zhang, W. (2016). The Impact of Massage Therapy on Function in Pain Populations—A Systematic Review and Meta-Analysis of Randomized Controlled Trials: Part I, Patients Experiencing Pain in the General Population. </a:t>
            </a:r>
            <a:r>
              <a:rPr lang="en-US" sz="1100" i="1" dirty="0"/>
              <a:t>Pain Medicine: The Official Journal of the American Academy of Pain Medicine</a:t>
            </a:r>
            <a:r>
              <a:rPr lang="en-US" sz="1100" dirty="0"/>
              <a:t>, </a:t>
            </a:r>
            <a:r>
              <a:rPr lang="en-US" sz="1100" i="1" dirty="0"/>
              <a:t>17</a:t>
            </a:r>
            <a:r>
              <a:rPr lang="en-US" sz="1100" dirty="0"/>
              <a:t>(7), 1353-1375. </a:t>
            </a:r>
            <a:endParaRPr lang="fr-FR" sz="1100" dirty="0"/>
          </a:p>
          <a:p>
            <a:pPr marL="0" indent="0">
              <a:buNone/>
            </a:pPr>
            <a:r>
              <a:rPr lang="en-US" sz="1100" dirty="0"/>
              <a:t>Field T.(2014).Massage therapy research review. Complement </a:t>
            </a:r>
            <a:r>
              <a:rPr lang="en-US" sz="1100" dirty="0" err="1"/>
              <a:t>Ther</a:t>
            </a:r>
            <a:r>
              <a:rPr lang="en-US" sz="1100" dirty="0"/>
              <a:t> Clin </a:t>
            </a:r>
            <a:r>
              <a:rPr lang="en-US" sz="1100" dirty="0" err="1"/>
              <a:t>Pract</a:t>
            </a:r>
            <a:r>
              <a:rPr lang="en-US" sz="1100" dirty="0"/>
              <a:t>. </a:t>
            </a:r>
            <a:endParaRPr lang="fr-FR" sz="1100" dirty="0"/>
          </a:p>
          <a:p>
            <a:pPr marL="0" indent="0">
              <a:buNone/>
            </a:pPr>
            <a:r>
              <a:rPr lang="en-US" sz="1100" dirty="0"/>
              <a:t>HAS 2019 : </a:t>
            </a:r>
            <a:r>
              <a:rPr lang="en-US" sz="1100" u="sng" dirty="0">
                <a:hlinkClick r:id="rId2"/>
              </a:rPr>
              <a:t>https://www.has-sante.fr/jcms/c_2961499/fr/prise-en-charge-du-patient-presentant-une-lombalgie-commune</a:t>
            </a:r>
            <a:r>
              <a:rPr lang="en-US" sz="1100" dirty="0"/>
              <a:t>, </a:t>
            </a:r>
            <a:endParaRPr lang="fr-FR" sz="1100" dirty="0"/>
          </a:p>
          <a:p>
            <a:pPr marL="0" indent="0">
              <a:buNone/>
            </a:pPr>
            <a:r>
              <a:rPr lang="en-US" sz="1100" dirty="0"/>
              <a:t>Kumar S, Beaton K, Hughes T. (2013). The effectiveness of massage therapy for the treatment of nonspecific low back pain: a systematic review of systematic reviews. Int J Gen Med.</a:t>
            </a:r>
            <a:endParaRPr lang="fr-FR" sz="1100" dirty="0"/>
          </a:p>
          <a:p>
            <a:pPr marL="0" indent="0">
              <a:buNone/>
            </a:pPr>
            <a:r>
              <a:rPr lang="en-US" sz="1100" dirty="0"/>
              <a:t>Loew LM, Brosseau L, </a:t>
            </a:r>
            <a:r>
              <a:rPr lang="en-US" sz="1100" dirty="0" err="1"/>
              <a:t>Tugwell</a:t>
            </a:r>
            <a:r>
              <a:rPr lang="en-US" sz="1100" dirty="0"/>
              <a:t> P, Wells GA, Welch V, Shea B, Poitras S, De Angelis G, Rahman P. (2014). Deep transverse friction massage for treating lateral elbow or lateral knee tendinitis. Cochrane Database Syst Rev. </a:t>
            </a:r>
            <a:endParaRPr lang="fr-FR" sz="1100" dirty="0"/>
          </a:p>
          <a:p>
            <a:pPr marL="0" indent="0">
              <a:buNone/>
            </a:pPr>
            <a:r>
              <a:rPr lang="fr-FR" sz="1100" dirty="0" err="1"/>
              <a:t>Marletta</a:t>
            </a:r>
            <a:r>
              <a:rPr lang="fr-FR" sz="1100" dirty="0"/>
              <a:t>, G., </a:t>
            </a:r>
            <a:r>
              <a:rPr lang="fr-FR" sz="1100" dirty="0" err="1"/>
              <a:t>Canfora</a:t>
            </a:r>
            <a:r>
              <a:rPr lang="fr-FR" sz="1100" dirty="0"/>
              <a:t>, A., </a:t>
            </a:r>
            <a:r>
              <a:rPr lang="fr-FR" sz="1100" dirty="0" err="1"/>
              <a:t>Roscani</a:t>
            </a:r>
            <a:r>
              <a:rPr lang="fr-FR" sz="1100" dirty="0"/>
              <a:t>, F., </a:t>
            </a:r>
            <a:r>
              <a:rPr lang="fr-FR" sz="1100" dirty="0" err="1"/>
              <a:t>Cernicchiaro</a:t>
            </a:r>
            <a:r>
              <a:rPr lang="fr-FR" sz="1100" dirty="0"/>
              <a:t>, L., </a:t>
            </a:r>
            <a:r>
              <a:rPr lang="fr-FR" sz="1100" dirty="0" err="1"/>
              <a:t>Cutrera</a:t>
            </a:r>
            <a:r>
              <a:rPr lang="fr-FR" sz="1100" dirty="0"/>
              <a:t>, M., </a:t>
            </a:r>
            <a:r>
              <a:rPr lang="fr-FR" sz="1100" dirty="0" err="1"/>
              <a:t>Russo</a:t>
            </a:r>
            <a:r>
              <a:rPr lang="fr-FR" sz="1100" dirty="0"/>
              <a:t>, M., ... </a:t>
            </a:r>
            <a:r>
              <a:rPr lang="en-US" sz="1100" dirty="0" err="1"/>
              <a:t>Sarli</a:t>
            </a:r>
            <a:r>
              <a:rPr lang="en-US" sz="1100" dirty="0"/>
              <a:t>, L. (2015). The complementary medicine (CAM) for the treatment of chronic pain: scientific evidence regarding the effects of healing touch massage. </a:t>
            </a:r>
            <a:r>
              <a:rPr lang="en-US" sz="1100" i="1" dirty="0"/>
              <a:t>Acta Bio-</a:t>
            </a:r>
            <a:r>
              <a:rPr lang="en-US" sz="1100" i="1" dirty="0" err="1"/>
              <a:t>Medica</a:t>
            </a:r>
            <a:r>
              <a:rPr lang="en-US" sz="1100" i="1" dirty="0"/>
              <a:t>: </a:t>
            </a:r>
            <a:r>
              <a:rPr lang="en-US" sz="1100" i="1" dirty="0" err="1"/>
              <a:t>Atenei</a:t>
            </a:r>
            <a:r>
              <a:rPr lang="en-US" sz="1100" i="1" dirty="0"/>
              <a:t> </a:t>
            </a:r>
            <a:r>
              <a:rPr lang="en-US" sz="1100" i="1" dirty="0" err="1"/>
              <a:t>Parmensis</a:t>
            </a:r>
            <a:r>
              <a:rPr lang="en-US" sz="1100" dirty="0"/>
              <a:t>. </a:t>
            </a:r>
            <a:endParaRPr lang="fr-FR" sz="1100" dirty="0"/>
          </a:p>
          <a:p>
            <a:pPr marL="0" indent="0">
              <a:buNone/>
            </a:pPr>
            <a:r>
              <a:rPr lang="en-US" sz="1100" dirty="0" err="1"/>
              <a:t>Negahban</a:t>
            </a:r>
            <a:r>
              <a:rPr lang="en-US" sz="1100" dirty="0"/>
              <a:t> H, </a:t>
            </a:r>
            <a:r>
              <a:rPr lang="en-US" sz="1100" dirty="0" err="1"/>
              <a:t>Rezaie</a:t>
            </a:r>
            <a:r>
              <a:rPr lang="en-US" sz="1100" dirty="0"/>
              <a:t> S, </a:t>
            </a:r>
            <a:r>
              <a:rPr lang="en-US" sz="1100" dirty="0" err="1"/>
              <a:t>Goharpey</a:t>
            </a:r>
            <a:r>
              <a:rPr lang="en-US" sz="1100" dirty="0"/>
              <a:t> S. (2013). Massage therapy and exercise therapy in patients with multiple sclerosis: a randomized controlled pilot study. Clin </a:t>
            </a:r>
            <a:r>
              <a:rPr lang="en-US" sz="1100" dirty="0" err="1"/>
              <a:t>Rehabil</a:t>
            </a:r>
            <a:r>
              <a:rPr lang="en-US" sz="1100" dirty="0"/>
              <a:t>. </a:t>
            </a:r>
            <a:endParaRPr lang="fr-FR" sz="1100" dirty="0"/>
          </a:p>
          <a:p>
            <a:pPr marL="0" indent="0">
              <a:buNone/>
            </a:pPr>
            <a:r>
              <a:rPr lang="fr-FR" sz="1100" dirty="0" err="1"/>
              <a:t>Rulleau</a:t>
            </a:r>
            <a:r>
              <a:rPr lang="fr-FR" sz="1100" dirty="0"/>
              <a:t>, </a:t>
            </a:r>
            <a:r>
              <a:rPr lang="fr-FR" sz="1100" dirty="0" err="1"/>
              <a:t>T</a:t>
            </a:r>
            <a:r>
              <a:rPr lang="fr-FR" sz="1100" dirty="0"/>
              <a:t>., Toussaint, L. (2017). Le massage, approche basée sur les </a:t>
            </a:r>
            <a:r>
              <a:rPr lang="fr-FR" sz="1100" dirty="0" err="1"/>
              <a:t>preuves.EMC-Kinésithérapie</a:t>
            </a:r>
            <a:endParaRPr lang="fr-FR" sz="1100" dirty="0"/>
          </a:p>
          <a:p>
            <a:pPr marL="0" indent="0">
              <a:buNone/>
            </a:pPr>
            <a:r>
              <a:rPr lang="en-US" sz="1100" dirty="0"/>
              <a:t>Van </a:t>
            </a:r>
            <a:r>
              <a:rPr lang="en-US" sz="1100" dirty="0" err="1"/>
              <a:t>Middelkoop</a:t>
            </a:r>
            <a:r>
              <a:rPr lang="en-US" sz="1100" dirty="0"/>
              <a:t> M, Rubinstein SM, </a:t>
            </a:r>
            <a:r>
              <a:rPr lang="en-US" sz="1100" dirty="0" err="1"/>
              <a:t>Kuijpers</a:t>
            </a:r>
            <a:r>
              <a:rPr lang="en-US" sz="1100" dirty="0"/>
              <a:t> T, </a:t>
            </a:r>
            <a:r>
              <a:rPr lang="en-US" sz="1100" dirty="0" err="1"/>
              <a:t>Verhagen</a:t>
            </a:r>
            <a:r>
              <a:rPr lang="en-US" sz="1100" dirty="0"/>
              <a:t> AP, </a:t>
            </a:r>
            <a:r>
              <a:rPr lang="en-US" sz="1100" dirty="0" err="1"/>
              <a:t>Ostelo</a:t>
            </a:r>
            <a:r>
              <a:rPr lang="en-US" sz="1100" dirty="0"/>
              <a:t> R, </a:t>
            </a:r>
            <a:r>
              <a:rPr lang="en-US" sz="1100" dirty="0" err="1"/>
              <a:t>Koes</a:t>
            </a:r>
            <a:r>
              <a:rPr lang="en-US" sz="1100" dirty="0"/>
              <a:t> BW, van </a:t>
            </a:r>
            <a:r>
              <a:rPr lang="en-US" sz="1100" dirty="0" err="1"/>
              <a:t>Tulder</a:t>
            </a:r>
            <a:r>
              <a:rPr lang="en-US" sz="1100" dirty="0"/>
              <a:t> MW. (2011). A systematic review on the effectiveness of physical and rehabilitation interventions for chronic non- specific low back pain. Eur Spine J. </a:t>
            </a:r>
            <a:endParaRPr lang="fr-FR" sz="1100" dirty="0"/>
          </a:p>
          <a:p>
            <a:pPr marL="0" indent="0">
              <a:buNone/>
            </a:pPr>
            <a:r>
              <a:rPr lang="fr-FR" sz="1100" dirty="0" err="1"/>
              <a:t>Wainsten</a:t>
            </a:r>
            <a:r>
              <a:rPr lang="fr-FR" sz="1100" dirty="0"/>
              <a:t>, J.-P. (</a:t>
            </a:r>
            <a:r>
              <a:rPr lang="fr-FR" sz="1100" dirty="0" err="1"/>
              <a:t>Éd</a:t>
            </a:r>
            <a:r>
              <a:rPr lang="fr-FR" sz="1100" dirty="0"/>
              <a:t>.). (2012). </a:t>
            </a:r>
            <a:r>
              <a:rPr lang="fr-FR" sz="1100" i="1" dirty="0"/>
              <a:t>Le Larousse </a:t>
            </a:r>
            <a:r>
              <a:rPr lang="fr-FR" sz="1100" i="1" dirty="0" err="1"/>
              <a:t>médical</a:t>
            </a:r>
            <a:r>
              <a:rPr lang="fr-FR" sz="1100" dirty="0"/>
              <a:t>. Paris: Larousse. </a:t>
            </a:r>
          </a:p>
          <a:p>
            <a:pPr marL="0" indent="0">
              <a:buNone/>
            </a:pPr>
            <a:r>
              <a:rPr lang="en-US" sz="1100" dirty="0"/>
              <a:t>Wilkinson S, Barnes K, </a:t>
            </a:r>
            <a:r>
              <a:rPr lang="en-US" sz="1100" dirty="0" err="1"/>
              <a:t>Storey</a:t>
            </a:r>
            <a:r>
              <a:rPr lang="en-US" sz="1100" dirty="0"/>
              <a:t> L. (2008). </a:t>
            </a:r>
            <a:r>
              <a:rPr lang="en-US" sz="1100" i="1" dirty="0"/>
              <a:t>Massage for symptom relief in patients with cancer: systematic review.</a:t>
            </a:r>
            <a:r>
              <a:rPr lang="en-US" sz="1100" dirty="0"/>
              <a:t> J Adv </a:t>
            </a:r>
            <a:r>
              <a:rPr lang="en-US" sz="1100" dirty="0" err="1"/>
              <a:t>Nurs</a:t>
            </a:r>
            <a:r>
              <a:rPr lang="en-US" sz="1100" dirty="0"/>
              <a:t>. </a:t>
            </a:r>
            <a:endParaRPr lang="fr-FR" sz="1100" dirty="0"/>
          </a:p>
          <a:p>
            <a:r>
              <a:rPr lang="en-US" sz="600" dirty="0"/>
              <a:t> </a:t>
            </a:r>
            <a:endParaRPr lang="fr-FR" sz="600" dirty="0"/>
          </a:p>
          <a:p>
            <a:endParaRPr lang="fr-FR" sz="600" dirty="0"/>
          </a:p>
        </p:txBody>
      </p:sp>
      <p:pic>
        <p:nvPicPr>
          <p:cNvPr id="8" name="Image 7" descr="Une image contenant stationnaire, intérieur, table, portable&#10;&#10;Description générée automatiquement">
            <a:extLst>
              <a:ext uri="{FF2B5EF4-FFF2-40B4-BE49-F238E27FC236}">
                <a16:creationId xmlns:a16="http://schemas.microsoft.com/office/drawing/2014/main" xmlns="" id="{578F649E-D144-D443-8F4D-7668B296C7B7}"/>
              </a:ext>
            </a:extLst>
          </p:cNvPr>
          <p:cNvPicPr>
            <a:picLocks noChangeAspect="1"/>
          </p:cNvPicPr>
          <p:nvPr/>
        </p:nvPicPr>
        <p:blipFill rotWithShape="1">
          <a:blip r:embed="rId3"/>
          <a:srcRect l="176" r="14800"/>
          <a:stretch/>
        </p:blipFill>
        <p:spPr>
          <a:xfrm>
            <a:off x="7556408" y="10"/>
            <a:ext cx="4635591" cy="6857990"/>
          </a:xfrm>
          <a:prstGeom prst="rect">
            <a:avLst/>
          </a:prstGeom>
          <a:effectLst/>
        </p:spPr>
      </p:pic>
      <p:pic>
        <p:nvPicPr>
          <p:cNvPr id="5" name="Image 4" descr="Une image contenant stationnaire, intérieur, table, assis&#10;&#10;Description générée automatiquement">
            <a:extLst>
              <a:ext uri="{FF2B5EF4-FFF2-40B4-BE49-F238E27FC236}">
                <a16:creationId xmlns:a16="http://schemas.microsoft.com/office/drawing/2014/main" xmlns="" id="{99A5EC37-9C05-FD4C-A145-9165D9630A59}"/>
              </a:ext>
            </a:extLst>
          </p:cNvPr>
          <p:cNvPicPr>
            <a:picLocks noChangeAspect="1"/>
          </p:cNvPicPr>
          <p:nvPr/>
        </p:nvPicPr>
        <p:blipFill>
          <a:blip r:embed="rId4"/>
          <a:stretch>
            <a:fillRect/>
          </a:stretch>
        </p:blipFill>
        <p:spPr>
          <a:xfrm>
            <a:off x="14470380" y="-5311140"/>
            <a:ext cx="2133600" cy="2667000"/>
          </a:xfrm>
          <a:prstGeom prst="rect">
            <a:avLst/>
          </a:prstGeom>
        </p:spPr>
      </p:pic>
      <p:sp>
        <p:nvSpPr>
          <p:cNvPr id="10" name="Espace réservé du pied de page 9">
            <a:extLst>
              <a:ext uri="{FF2B5EF4-FFF2-40B4-BE49-F238E27FC236}">
                <a16:creationId xmlns:a16="http://schemas.microsoft.com/office/drawing/2014/main" xmlns="" id="{75AEE6DE-D698-334B-A726-9F27DC3E16C3}"/>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1892906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EFE4C14E-8050-8248-BCB1-040542C99496}"/>
              </a:ext>
            </a:extLst>
          </p:cNvPr>
          <p:cNvSpPr>
            <a:spLocks noGrp="1"/>
          </p:cNvSpPr>
          <p:nvPr>
            <p:ph type="title"/>
          </p:nvPr>
        </p:nvSpPr>
        <p:spPr>
          <a:xfrm>
            <a:off x="863029" y="1012004"/>
            <a:ext cx="3416158" cy="4795408"/>
          </a:xfrm>
        </p:spPr>
        <p:txBody>
          <a:bodyPr>
            <a:normAutofit/>
          </a:bodyPr>
          <a:lstStyle/>
          <a:p>
            <a:r>
              <a:rPr lang="fr-FR" sz="4400">
                <a:solidFill>
                  <a:srgbClr val="FFFFFF"/>
                </a:solidFill>
              </a:rPr>
              <a:t>Les massages</a:t>
            </a:r>
          </a:p>
        </p:txBody>
      </p:sp>
      <p:graphicFrame>
        <p:nvGraphicFramePr>
          <p:cNvPr id="5" name="Espace réservé du contenu 2">
            <a:extLst>
              <a:ext uri="{FF2B5EF4-FFF2-40B4-BE49-F238E27FC236}">
                <a16:creationId xmlns:a16="http://schemas.microsoft.com/office/drawing/2014/main" xmlns="" id="{8E544F7A-741A-4DE9-AA82-1523708BF5E3}"/>
              </a:ext>
            </a:extLst>
          </p:cNvPr>
          <p:cNvGraphicFramePr>
            <a:graphicFrameLocks noGrp="1"/>
          </p:cNvGraphicFramePr>
          <p:nvPr>
            <p:ph idx="1"/>
            <p:extLst>
              <p:ext uri="{D42A27DB-BD31-4B8C-83A1-F6EECF244321}">
                <p14:modId xmlns:p14="http://schemas.microsoft.com/office/powerpoint/2010/main" val="9410110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pied de page 2">
            <a:extLst>
              <a:ext uri="{FF2B5EF4-FFF2-40B4-BE49-F238E27FC236}">
                <a16:creationId xmlns:a16="http://schemas.microsoft.com/office/drawing/2014/main" xmlns="" id="{71DD092E-A31F-3B4A-B815-5EB82CC73CA9}"/>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1692964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9EA2745D-1969-C54C-9F60-98D572A00BEF}"/>
              </a:ext>
            </a:extLst>
          </p:cNvPr>
          <p:cNvSpPr>
            <a:spLocks noGrp="1"/>
          </p:cNvSpPr>
          <p:nvPr>
            <p:ph type="title"/>
          </p:nvPr>
        </p:nvSpPr>
        <p:spPr>
          <a:xfrm>
            <a:off x="838200" y="811161"/>
            <a:ext cx="3335594" cy="5403370"/>
          </a:xfrm>
        </p:spPr>
        <p:txBody>
          <a:bodyPr>
            <a:normAutofit/>
          </a:bodyPr>
          <a:lstStyle/>
          <a:p>
            <a:r>
              <a:rPr lang="fr-FR" sz="4400">
                <a:solidFill>
                  <a:srgbClr val="FFFFFF"/>
                </a:solidFill>
              </a:rPr>
              <a:t>Techniques de massage</a:t>
            </a:r>
          </a:p>
        </p:txBody>
      </p:sp>
      <p:sp>
        <p:nvSpPr>
          <p:cNvPr id="12" name="Rectangle 11">
            <a:extLst>
              <a:ext uri="{FF2B5EF4-FFF2-40B4-BE49-F238E27FC236}">
                <a16:creationId xmlns:a16="http://schemas.microsoft.com/office/drawing/2014/main" xmlns=""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Espace réservé du contenu 2">
            <a:extLst>
              <a:ext uri="{FF2B5EF4-FFF2-40B4-BE49-F238E27FC236}">
                <a16:creationId xmlns:a16="http://schemas.microsoft.com/office/drawing/2014/main" xmlns="" id="{BB29D900-A5A6-4F11-8B14-31D7FBC23EA6}"/>
              </a:ext>
            </a:extLst>
          </p:cNvPr>
          <p:cNvGraphicFramePr>
            <a:graphicFrameLocks noGrp="1"/>
          </p:cNvGraphicFramePr>
          <p:nvPr>
            <p:ph idx="1"/>
            <p:extLst>
              <p:ext uri="{D42A27DB-BD31-4B8C-83A1-F6EECF244321}">
                <p14:modId xmlns:p14="http://schemas.microsoft.com/office/powerpoint/2010/main" val="305365581"/>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pied de page 2">
            <a:extLst>
              <a:ext uri="{FF2B5EF4-FFF2-40B4-BE49-F238E27FC236}">
                <a16:creationId xmlns:a16="http://schemas.microsoft.com/office/drawing/2014/main" xmlns="" id="{F3B632E8-76C4-FA4E-8AC6-8F93672B75A4}"/>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79217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D964D8DF-B315-D245-A6F2-1232CE87141A}"/>
              </a:ext>
            </a:extLst>
          </p:cNvPr>
          <p:cNvSpPr>
            <a:spLocks noGrp="1"/>
          </p:cNvSpPr>
          <p:nvPr>
            <p:ph type="title"/>
          </p:nvPr>
        </p:nvSpPr>
        <p:spPr>
          <a:xfrm>
            <a:off x="838200" y="811161"/>
            <a:ext cx="3335594" cy="5403370"/>
          </a:xfrm>
        </p:spPr>
        <p:txBody>
          <a:bodyPr>
            <a:normAutofit/>
          </a:bodyPr>
          <a:lstStyle/>
          <a:p>
            <a:r>
              <a:rPr lang="fr-FR" sz="4400">
                <a:solidFill>
                  <a:srgbClr val="FFFFFF"/>
                </a:solidFill>
              </a:rPr>
              <a:t>Les bénéfices</a:t>
            </a:r>
          </a:p>
        </p:txBody>
      </p:sp>
      <p:sp>
        <p:nvSpPr>
          <p:cNvPr id="12" name="Rectangle 11">
            <a:extLst>
              <a:ext uri="{FF2B5EF4-FFF2-40B4-BE49-F238E27FC236}">
                <a16:creationId xmlns:a16="http://schemas.microsoft.com/office/drawing/2014/main" xmlns=""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Espace réservé du contenu 2">
            <a:extLst>
              <a:ext uri="{FF2B5EF4-FFF2-40B4-BE49-F238E27FC236}">
                <a16:creationId xmlns:a16="http://schemas.microsoft.com/office/drawing/2014/main" xmlns="" id="{3E25D65D-D410-4486-9D5E-F45B11A1ADF0}"/>
              </a:ext>
            </a:extLst>
          </p:cNvPr>
          <p:cNvGraphicFramePr>
            <a:graphicFrameLocks noGrp="1"/>
          </p:cNvGraphicFramePr>
          <p:nvPr>
            <p:ph idx="1"/>
            <p:extLst>
              <p:ext uri="{D42A27DB-BD31-4B8C-83A1-F6EECF244321}">
                <p14:modId xmlns:p14="http://schemas.microsoft.com/office/powerpoint/2010/main" val="671081513"/>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u pied de page 2">
            <a:extLst>
              <a:ext uri="{FF2B5EF4-FFF2-40B4-BE49-F238E27FC236}">
                <a16:creationId xmlns:a16="http://schemas.microsoft.com/office/drawing/2014/main" xmlns="" id="{F82D0693-CDFC-D34A-BCD1-24ACF4695448}"/>
              </a:ext>
            </a:extLst>
          </p:cNvPr>
          <p:cNvSpPr>
            <a:spLocks noGrp="1"/>
          </p:cNvSpPr>
          <p:nvPr>
            <p:ph type="ftr" sz="quarter" idx="11"/>
          </p:nvPr>
        </p:nvSpPr>
        <p:spPr/>
        <p:txBody>
          <a:bodyPr/>
          <a:lstStyle/>
          <a:p>
            <a:r>
              <a:rPr lang="fr-FR"/>
              <a:t>M. St-C. - Conférence "Douleur et Massage" - Deauville  novembre 2019</a:t>
            </a:r>
          </a:p>
        </p:txBody>
      </p:sp>
    </p:spTree>
    <p:extLst>
      <p:ext uri="{BB962C8B-B14F-4D97-AF65-F5344CB8AC3E}">
        <p14:creationId xmlns:p14="http://schemas.microsoft.com/office/powerpoint/2010/main" val="27837272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3144</Words>
  <Application>Microsoft Office PowerPoint</Application>
  <PresentationFormat>Grand écran</PresentationFormat>
  <Paragraphs>270</Paragraphs>
  <Slides>63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63</vt:i4>
      </vt:variant>
    </vt:vector>
  </HeadingPairs>
  <TitlesOfParts>
    <vt:vector size="67" baseType="lpstr">
      <vt:lpstr>Arial</vt:lpstr>
      <vt:lpstr>Calibri</vt:lpstr>
      <vt:lpstr>Calibri Light</vt:lpstr>
      <vt:lpstr>Thème Office</vt:lpstr>
      <vt:lpstr>Douleur et massage</vt:lpstr>
      <vt:lpstr>Déclaration d’intérêts</vt:lpstr>
      <vt:lpstr>Sommaire</vt:lpstr>
      <vt:lpstr>1. Les massages thérapeutiques</vt:lpstr>
      <vt:lpstr>Présentation PowerPoint</vt:lpstr>
      <vt:lpstr>Présentation PowerPoint</vt:lpstr>
      <vt:lpstr>Les massages</vt:lpstr>
      <vt:lpstr>Techniques de massage</vt:lpstr>
      <vt:lpstr>Les bénéfices</vt:lpstr>
      <vt:lpstr>Dans un contexte de projet thérapeutique</vt:lpstr>
      <vt:lpstr>L’efficacité du massage </vt:lpstr>
      <vt:lpstr>Les contre-indications au massage</vt:lpstr>
      <vt:lpstr>Contre-indications</vt:lpstr>
      <vt:lpstr>Finalement, </vt:lpstr>
      <vt:lpstr>Focus sur les manœuvres de base</vt:lpstr>
      <vt:lpstr>Les effleurages : </vt:lpstr>
      <vt:lpstr>Les pressions glissées : </vt:lpstr>
      <vt:lpstr>Les pressions statiques : </vt:lpstr>
      <vt:lpstr>Les pétrissages superficiels : </vt:lpstr>
      <vt:lpstr>Les pétrissages profonds : </vt:lpstr>
      <vt:lpstr>Les frictions : </vt:lpstr>
      <vt:lpstr>Le Massage Transversal Profond : </vt:lpstr>
      <vt:lpstr>Les percussions : </vt:lpstr>
      <vt:lpstr>Les vibrations : </vt:lpstr>
      <vt:lpstr>Fin du Focus</vt:lpstr>
      <vt:lpstr>2. Les mécanismes d’action des massages </vt:lpstr>
      <vt:lpstr>Les mécanismes d’action du massage sur la douleur sont très largement méconnus. </vt:lpstr>
      <vt:lpstr>De nombreuses hypothèses ont été formulées sur son action antalgique :  </vt:lpstr>
      <vt:lpstr>Présentation PowerPoint</vt:lpstr>
      <vt:lpstr>3. Les douleurs</vt:lpstr>
      <vt:lpstr>Un point important : la douleur et son contexte </vt:lpstr>
      <vt:lpstr>Selon l’INSERM</vt:lpstr>
      <vt:lpstr>4. L’efficacité thérapeutique des massages sur la douleur : une analyse des revues de la littérature </vt:lpstr>
      <vt:lpstr>Lombalgie chronique</vt:lpstr>
      <vt:lpstr>Présentation PowerPoint</vt:lpstr>
      <vt:lpstr>Lombalgie chronique</vt:lpstr>
      <vt:lpstr>Présentation PowerPoint</vt:lpstr>
      <vt:lpstr>Lombalgie chronique</vt:lpstr>
      <vt:lpstr>Présentation PowerPoint</vt:lpstr>
      <vt:lpstr>Cervicalgie chronique</vt:lpstr>
      <vt:lpstr>Présentation PowerPoint</vt:lpstr>
      <vt:lpstr>cervicalgie</vt:lpstr>
      <vt:lpstr>Présentation PowerPoint</vt:lpstr>
      <vt:lpstr>Les autres indications</vt:lpstr>
      <vt:lpstr>Présentation PowerPoint</vt:lpstr>
      <vt:lpstr>Cas particulier: la Sclérose en Plaque</vt:lpstr>
      <vt:lpstr>Présentation PowerPoint</vt:lpstr>
      <vt:lpstr>Au niveau des effets spécifiques </vt:lpstr>
      <vt:lpstr>Effets spécifiques</vt:lpstr>
      <vt:lpstr>Présentation PowerPoint</vt:lpstr>
      <vt:lpstr>Les douleurs liés au cancer</vt:lpstr>
      <vt:lpstr>Présentation PowerPoint</vt:lpstr>
      <vt:lpstr>Le healing touch ? </vt:lpstr>
      <vt:lpstr>Recommandations HAS</vt:lpstr>
      <vt:lpstr>5. Discussion</vt:lpstr>
      <vt:lpstr>Présentation PowerPoint</vt:lpstr>
      <vt:lpstr>Présentation PowerPoint</vt:lpstr>
      <vt:lpstr>Présentation PowerPoint</vt:lpstr>
      <vt:lpstr>6. Conclusion</vt:lpstr>
      <vt:lpstr>Dr Rulleau (2017) nous indique que  </vt:lpstr>
      <vt:lpstr>Pour conclure, </vt:lpstr>
      <vt:lpstr>7. Bibliographie</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Douleur et massage</dc:title>
  <dc:creator>Matthieu St-Cast</dc:creator>
  <cp:lastModifiedBy>utilisateur</cp:lastModifiedBy>
  <cp:revision>1</cp:revision>
  <dcterms:created xsi:type="dcterms:W3CDTF">2019-11-11T18:27:41Z</dcterms:created>
  <dcterms:modified xsi:type="dcterms:W3CDTF">2019-11-13T13:37:22Z</dcterms:modified>
</cp:coreProperties>
</file>